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1" r:id="rId4"/>
    <p:sldId id="262" r:id="rId5"/>
    <p:sldId id="275" r:id="rId6"/>
    <p:sldId id="263" r:id="rId7"/>
    <p:sldId id="266" r:id="rId8"/>
    <p:sldId id="268" r:id="rId9"/>
    <p:sldId id="269" r:id="rId10"/>
    <p:sldId id="267" r:id="rId11"/>
    <p:sldId id="271" r:id="rId12"/>
    <p:sldId id="258" r:id="rId13"/>
    <p:sldId id="273" r:id="rId14"/>
  </p:sldIdLst>
  <p:sldSz cx="12192000" cy="6858000"/>
  <p:notesSz cx="6858000" cy="9144000"/>
  <p:embeddedFontLst>
    <p:embeddedFont>
      <p:font typeface="NanumSquare_ac Bold" panose="020B0600000101010101" pitchFamily="50" charset="-127"/>
      <p:bold r:id="rId16"/>
    </p:embeddedFont>
    <p:embeddedFont>
      <p:font typeface="NanumSquare_ac ExtraBold" panose="020B0600000101010101" pitchFamily="50" charset="-127"/>
      <p:bold r:id="rId17"/>
    </p:embeddedFont>
    <p:embeddedFont>
      <p:font typeface="NanumSquare_ac Light" panose="020B0600000101010101" pitchFamily="50" charset="-127"/>
      <p:regular r:id="rId18"/>
    </p:embeddedFont>
    <p:embeddedFont>
      <p:font typeface="맑은 고딕" panose="020B0503020000020004" pitchFamily="50" charset="-127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" panose="020B0604020202020204" pitchFamily="34" charset="0"/>
      <p:regular r:id="rId25"/>
      <p:bold r:id="rId26"/>
      <p:italic r:id="rId27"/>
      <p:boldItalic r:id="rId28"/>
    </p:embeddedFont>
    <p:embeddedFont>
      <p:font typeface="나눔스퀘어 Bold" panose="020B0600000101010101" pitchFamily="50" charset="-127"/>
      <p:bold r:id="rId2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30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39E"/>
    <a:srgbClr val="1994C0"/>
    <a:srgbClr val="00A251"/>
    <a:srgbClr val="006633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94712"/>
  </p:normalViewPr>
  <p:slideViewPr>
    <p:cSldViewPr snapToGrid="0">
      <p:cViewPr varScale="1">
        <p:scale>
          <a:sx n="85" d="100"/>
          <a:sy n="85" d="100"/>
        </p:scale>
        <p:origin x="108" y="576"/>
      </p:cViewPr>
      <p:guideLst>
        <p:guide orient="horz" pos="1366"/>
        <p:guide pos="3840"/>
        <p:guide orient="horz" pos="1230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21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텍스트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3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9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73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83" name="그림 개체 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한국자재산업주식회사"/>
          <p:cNvSpPr txBox="1"/>
          <p:nvPr/>
        </p:nvSpPr>
        <p:spPr>
          <a:xfrm>
            <a:off x="1002601" y="2341879"/>
            <a:ext cx="11274238" cy="93871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5500" spc="-22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기업명</a:t>
            </a:r>
          </a:p>
        </p:txBody>
      </p:sp>
      <p:sp>
        <p:nvSpPr>
          <p:cNvPr id="96" name="Korea Material Industry Co., Ltd."/>
          <p:cNvSpPr txBox="1"/>
          <p:nvPr/>
        </p:nvSpPr>
        <p:spPr>
          <a:xfrm>
            <a:off x="1002601" y="1894839"/>
            <a:ext cx="196630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A7A7A7"/>
                </a:solidFill>
                <a:latin typeface="NanumSquare_ac Light"/>
                <a:ea typeface="NanumSquare_ac Light"/>
                <a:cs typeface="NanumSquare_ac Light"/>
                <a:sym typeface="NanumSquare_ac Light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Industry Co., Ltd.</a:t>
            </a:r>
          </a:p>
        </p:txBody>
      </p:sp>
      <p:sp>
        <p:nvSpPr>
          <p:cNvPr id="99" name="선"/>
          <p:cNvSpPr/>
          <p:nvPr/>
        </p:nvSpPr>
        <p:spPr>
          <a:xfrm>
            <a:off x="1041400" y="3484879"/>
            <a:ext cx="5060738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0" name="맞춤형 이동식주택을 통해  사회적 가치를 창출하는 기업입니다."/>
          <p:cNvSpPr txBox="1"/>
          <p:nvPr/>
        </p:nvSpPr>
        <p:spPr>
          <a:xfrm>
            <a:off x="1063561" y="3784600"/>
            <a:ext cx="4739693" cy="924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30000"/>
              </a:lnSpc>
              <a:defRPr sz="2200" spc="-88">
                <a:solidFill>
                  <a:srgbClr val="29252F"/>
                </a:solidFill>
                <a:latin typeface="NanumSquare_ac Light"/>
                <a:ea typeface="NanumSquare_ac Light"/>
                <a:cs typeface="NanumSquare_ac Light"/>
                <a:sym typeface="NanumSquare_ac Light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기업의  아이템을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줄로 작성해주세요 </a:t>
            </a:r>
            <a:b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ko-KR" altLang="en-US" dirty="0">
              <a:solidFill>
                <a:srgbClr val="006438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F06CFE5-F659-8EA7-E5D3-16CFCF86F972}"/>
              </a:ext>
            </a:extLst>
          </p:cNvPr>
          <p:cNvSpPr/>
          <p:nvPr/>
        </p:nvSpPr>
        <p:spPr>
          <a:xfrm>
            <a:off x="7055605" y="1507897"/>
            <a:ext cx="3792170" cy="307932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기업의 아이템</a:t>
            </a:r>
            <a:endParaRPr kumimoji="0" lang="en-US" altLang="ko-K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핵심아이덴티티가</a:t>
            </a:r>
            <a:endParaRPr kumimoji="0" lang="en-US" altLang="ko-K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반영된 이미지</a:t>
            </a: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Calibri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BABEE0B-982B-EDD2-0EC0-239B143D02E0}"/>
              </a:ext>
            </a:extLst>
          </p:cNvPr>
          <p:cNvSpPr/>
          <p:nvPr/>
        </p:nvSpPr>
        <p:spPr>
          <a:xfrm>
            <a:off x="-1854" y="6649349"/>
            <a:ext cx="12193854" cy="20865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26" name="Picture 2" descr="6차산업이란">
            <a:extLst>
              <a:ext uri="{FF2B5EF4-FFF2-40B4-BE49-F238E27FC236}">
                <a16:creationId xmlns:a16="http://schemas.microsoft.com/office/drawing/2014/main" id="{936ED3CC-2997-4ADB-8BDB-8943D1EC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266" y="66917"/>
            <a:ext cx="1039091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마케팅 / 홍보 실적"/>
          <p:cNvSpPr txBox="1"/>
          <p:nvPr/>
        </p:nvSpPr>
        <p:spPr>
          <a:xfrm>
            <a:off x="586041" y="492759"/>
            <a:ext cx="1306125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마케팅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</p:txBody>
      </p:sp>
      <p:sp>
        <p:nvSpPr>
          <p:cNvPr id="589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2" name="도형"/>
          <p:cNvSpPr/>
          <p:nvPr/>
        </p:nvSpPr>
        <p:spPr>
          <a:xfrm>
            <a:off x="1132839" y="1301692"/>
            <a:ext cx="11106301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3" name="재구매/계약자소개 계약건수 22대 (현재 계약대수 307대)"/>
          <p:cNvSpPr txBox="1"/>
          <p:nvPr/>
        </p:nvSpPr>
        <p:spPr>
          <a:xfrm>
            <a:off x="1276921" y="1338580"/>
            <a:ext cx="495609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재구매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계약자소개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계약건수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 (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현재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계약대수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대)</a:t>
            </a:r>
          </a:p>
        </p:txBody>
      </p:sp>
      <p:sp>
        <p:nvSpPr>
          <p:cNvPr id="595" name="도형"/>
          <p:cNvSpPr/>
          <p:nvPr/>
        </p:nvSpPr>
        <p:spPr>
          <a:xfrm>
            <a:off x="1132839" y="1830012"/>
            <a:ext cx="11106301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6" name="2020년1월을 본격 판매를 시작으로 부터 이동식주택 납품량은 80-90대로 꾸준한 판매유지"/>
          <p:cNvSpPr txBox="1"/>
          <p:nvPr/>
        </p:nvSpPr>
        <p:spPr>
          <a:xfrm>
            <a:off x="1276921" y="1866900"/>
            <a:ext cx="459119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４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년1월을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본격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판매를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시작으로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납품량은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00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8" name="도형"/>
          <p:cNvSpPr/>
          <p:nvPr/>
        </p:nvSpPr>
        <p:spPr>
          <a:xfrm>
            <a:off x="1142999" y="2372988"/>
            <a:ext cx="11106301" cy="401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9" name="세컨하우스, 펜션, 경비실초소 등 고객만족후기로 단열부분,관리측면,고객소통부분,신속AS 등 으로   재구매또는계약자소개"/>
          <p:cNvSpPr txBox="1"/>
          <p:nvPr/>
        </p:nvSpPr>
        <p:spPr>
          <a:xfrm>
            <a:off x="1287081" y="2409875"/>
            <a:ext cx="790754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고객만족후기로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단열부분,관리측면,고객소통부분,신속AS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으로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재구매또는계약자소개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7" name="모서리가 둥근 직사각형"/>
          <p:cNvSpPr/>
          <p:nvPr/>
        </p:nvSpPr>
        <p:spPr>
          <a:xfrm>
            <a:off x="1148274" y="3048000"/>
            <a:ext cx="2806999" cy="1112607"/>
          </a:xfrm>
          <a:prstGeom prst="roundRect">
            <a:avLst>
              <a:gd name="adj" fmla="val 9268"/>
            </a:avLst>
          </a:prstGeom>
          <a:solidFill>
            <a:srgbClr val="FFFFFF"/>
          </a:solidFill>
          <a:ln w="1270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8" name="원"/>
          <p:cNvSpPr/>
          <p:nvPr/>
        </p:nvSpPr>
        <p:spPr>
          <a:xfrm>
            <a:off x="881421" y="3357964"/>
            <a:ext cx="492678" cy="492679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9" name="유튜브 큐브홈제품 동영상 등록  34건수 조회수 447만5천 조회수"/>
          <p:cNvSpPr txBox="1"/>
          <p:nvPr/>
        </p:nvSpPr>
        <p:spPr>
          <a:xfrm>
            <a:off x="1452043" y="3414971"/>
            <a:ext cx="2037222" cy="54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유튜브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제품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동영상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등록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dirty="0">
              <a:solidFill>
                <a:srgbClr val="006438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610" name="01"/>
          <p:cNvSpPr txBox="1"/>
          <p:nvPr/>
        </p:nvSpPr>
        <p:spPr>
          <a:xfrm>
            <a:off x="982144" y="3435027"/>
            <a:ext cx="29123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600" spc="-11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612" name="모서리가 둥근 직사각형"/>
          <p:cNvSpPr/>
          <p:nvPr/>
        </p:nvSpPr>
        <p:spPr>
          <a:xfrm>
            <a:off x="1132839" y="4287520"/>
            <a:ext cx="2806999" cy="647701"/>
          </a:xfrm>
          <a:prstGeom prst="roundRect">
            <a:avLst>
              <a:gd name="adj" fmla="val 15920"/>
            </a:avLst>
          </a:prstGeom>
          <a:solidFill>
            <a:srgbClr val="FFFFFF"/>
          </a:solidFill>
          <a:ln w="1270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3" name="원"/>
          <p:cNvSpPr/>
          <p:nvPr/>
        </p:nvSpPr>
        <p:spPr>
          <a:xfrm>
            <a:off x="881421" y="4365031"/>
            <a:ext cx="492678" cy="4926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4" name="네이버블로그/인스타 이웃 3580명"/>
          <p:cNvSpPr txBox="1"/>
          <p:nvPr/>
        </p:nvSpPr>
        <p:spPr>
          <a:xfrm>
            <a:off x="1386319" y="4464050"/>
            <a:ext cx="2106921" cy="30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네이버블로그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인스타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이웃</a:t>
            </a:r>
            <a:endParaRPr dirty="0">
              <a:solidFill>
                <a:srgbClr val="006438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615" name="01"/>
          <p:cNvSpPr txBox="1"/>
          <p:nvPr/>
        </p:nvSpPr>
        <p:spPr>
          <a:xfrm>
            <a:off x="982144" y="4442094"/>
            <a:ext cx="29123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600" spc="-11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616" name="모서리가 둥근 직사각형"/>
          <p:cNvSpPr/>
          <p:nvPr/>
        </p:nvSpPr>
        <p:spPr>
          <a:xfrm>
            <a:off x="1132839" y="5062133"/>
            <a:ext cx="2806999" cy="647701"/>
          </a:xfrm>
          <a:prstGeom prst="roundRect">
            <a:avLst>
              <a:gd name="adj" fmla="val 15920"/>
            </a:avLst>
          </a:prstGeom>
          <a:solidFill>
            <a:srgbClr val="FFFFFF"/>
          </a:solidFill>
          <a:ln w="1270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7" name="원"/>
          <p:cNvSpPr/>
          <p:nvPr/>
        </p:nvSpPr>
        <p:spPr>
          <a:xfrm>
            <a:off x="881421" y="5139644"/>
            <a:ext cx="492678" cy="492679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8" name="방송출연 및 잡지 노출 6건 이상"/>
          <p:cNvSpPr txBox="1"/>
          <p:nvPr/>
        </p:nvSpPr>
        <p:spPr>
          <a:xfrm>
            <a:off x="1386319" y="5238663"/>
            <a:ext cx="1409486" cy="30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방송출연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잡지</a:t>
            </a:r>
            <a:endParaRPr dirty="0">
              <a:solidFill>
                <a:srgbClr val="006438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619" name="02"/>
          <p:cNvSpPr txBox="1"/>
          <p:nvPr/>
        </p:nvSpPr>
        <p:spPr>
          <a:xfrm>
            <a:off x="982144" y="5216707"/>
            <a:ext cx="29123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600" spc="-11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</a:p>
        </p:txBody>
      </p:sp>
      <p:sp>
        <p:nvSpPr>
          <p:cNvPr id="620" name="모서리가 둥근 직사각형"/>
          <p:cNvSpPr/>
          <p:nvPr/>
        </p:nvSpPr>
        <p:spPr>
          <a:xfrm>
            <a:off x="1132839" y="5833659"/>
            <a:ext cx="2806999" cy="647701"/>
          </a:xfrm>
          <a:prstGeom prst="roundRect">
            <a:avLst>
              <a:gd name="adj" fmla="val 15920"/>
            </a:avLst>
          </a:prstGeom>
          <a:solidFill>
            <a:srgbClr val="FFFFFF"/>
          </a:solidFill>
          <a:ln w="1270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1" name="원"/>
          <p:cNvSpPr/>
          <p:nvPr/>
        </p:nvSpPr>
        <p:spPr>
          <a:xfrm>
            <a:off x="881421" y="5911170"/>
            <a:ext cx="492678" cy="492679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2" name="건축박람회 참여 5건 이상"/>
          <p:cNvSpPr txBox="1"/>
          <p:nvPr/>
        </p:nvSpPr>
        <p:spPr>
          <a:xfrm>
            <a:off x="1386319" y="6010189"/>
            <a:ext cx="1009441" cy="30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박람회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참여</a:t>
            </a:r>
            <a:endParaRPr dirty="0">
              <a:solidFill>
                <a:srgbClr val="006438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623" name="03"/>
          <p:cNvSpPr txBox="1"/>
          <p:nvPr/>
        </p:nvSpPr>
        <p:spPr>
          <a:xfrm>
            <a:off x="982144" y="5988233"/>
            <a:ext cx="29123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600" spc="-11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B1ADFE0-5AC8-ABB5-429B-A7FE0D3B9B2F}"/>
              </a:ext>
            </a:extLst>
          </p:cNvPr>
          <p:cNvSpPr/>
          <p:nvPr/>
        </p:nvSpPr>
        <p:spPr>
          <a:xfrm>
            <a:off x="4259042" y="3081515"/>
            <a:ext cx="7448652" cy="3245272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만족도 이미지 후기등 기사 반영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FAC2725-10D5-B7DB-EFF1-0C2978C081B1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5148E7A-8E90-FFBF-348D-3444F26AFDE4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id="{431C9EF3-DF0A-05D1-BE6D-A77C5F630B78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36" name="이미지" descr="이미지">
            <a:extLst>
              <a:ext uri="{FF2B5EF4-FFF2-40B4-BE49-F238E27FC236}">
                <a16:creationId xmlns:a16="http://schemas.microsoft.com/office/drawing/2014/main" id="{748357B7-AB71-4CEA-ACD1-892A569F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5" y="1358781"/>
            <a:ext cx="308578" cy="30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이미지" descr="이미지">
            <a:extLst>
              <a:ext uri="{FF2B5EF4-FFF2-40B4-BE49-F238E27FC236}">
                <a16:creationId xmlns:a16="http://schemas.microsoft.com/office/drawing/2014/main" id="{4D6F4733-7AA4-41A2-BBCE-94AEE9139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5" y="1871775"/>
            <a:ext cx="308578" cy="30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이미지" descr="이미지">
            <a:extLst>
              <a:ext uri="{FF2B5EF4-FFF2-40B4-BE49-F238E27FC236}">
                <a16:creationId xmlns:a16="http://schemas.microsoft.com/office/drawing/2014/main" id="{2460E8E8-B47A-4E4E-984E-B3EC7885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5" y="2434572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팀"/>
          <p:cNvSpPr txBox="1"/>
          <p:nvPr/>
        </p:nvSpPr>
        <p:spPr>
          <a:xfrm>
            <a:off x="586041" y="492759"/>
            <a:ext cx="108991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팀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구성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43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5" name="함께 어울려 일하는 사람들"/>
          <p:cNvSpPr txBox="1"/>
          <p:nvPr/>
        </p:nvSpPr>
        <p:spPr>
          <a:xfrm>
            <a:off x="992441" y="1644226"/>
            <a:ext cx="156965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-96">
                <a:solidFill>
                  <a:srgbClr val="2B6437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pPr>
              <a:defRPr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NanumSquare_ac Bold"/>
              </a:rPr>
              <a:t>팀강점한줄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NanumSquare_ac Bold"/>
            </a:endParaRPr>
          </a:p>
        </p:txBody>
      </p:sp>
      <p:sp>
        <p:nvSpPr>
          <p:cNvPr id="748" name="김홍일"/>
          <p:cNvSpPr txBox="1"/>
          <p:nvPr/>
        </p:nvSpPr>
        <p:spPr>
          <a:xfrm>
            <a:off x="2076342" y="244347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</a:p>
        </p:txBody>
      </p:sp>
      <p:sp>
        <p:nvSpPr>
          <p:cNvPr id="749" name="대표이사"/>
          <p:cNvSpPr txBox="1"/>
          <p:nvPr/>
        </p:nvSpPr>
        <p:spPr>
          <a:xfrm>
            <a:off x="2757316" y="2481579"/>
            <a:ext cx="732506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0" name="선"/>
          <p:cNvSpPr/>
          <p:nvPr/>
        </p:nvSpPr>
        <p:spPr>
          <a:xfrm>
            <a:off x="2084660" y="2844800"/>
            <a:ext cx="2052045" cy="0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1" name="대표이사"/>
          <p:cNvSpPr txBox="1"/>
          <p:nvPr/>
        </p:nvSpPr>
        <p:spPr>
          <a:xfrm>
            <a:off x="2086502" y="2921000"/>
            <a:ext cx="7817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2" name="한국자재산업㈜ 대표이사…"/>
          <p:cNvSpPr txBox="1"/>
          <p:nvPr/>
        </p:nvSpPr>
        <p:spPr>
          <a:xfrm>
            <a:off x="2086502" y="3276600"/>
            <a:ext cx="785854" cy="326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4" name="허광회"/>
          <p:cNvSpPr txBox="1"/>
          <p:nvPr/>
        </p:nvSpPr>
        <p:spPr>
          <a:xfrm>
            <a:off x="5751961" y="244347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</a:p>
        </p:txBody>
      </p:sp>
      <p:sp>
        <p:nvSpPr>
          <p:cNvPr id="755" name="본부장"/>
          <p:cNvSpPr txBox="1"/>
          <p:nvPr/>
        </p:nvSpPr>
        <p:spPr>
          <a:xfrm>
            <a:off x="6432935" y="2481579"/>
            <a:ext cx="57246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본부장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6" name="선"/>
          <p:cNvSpPr/>
          <p:nvPr/>
        </p:nvSpPr>
        <p:spPr>
          <a:xfrm>
            <a:off x="5760280" y="2844799"/>
            <a:ext cx="205204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7" name="주택사업부 총괄"/>
          <p:cNvSpPr txBox="1"/>
          <p:nvPr/>
        </p:nvSpPr>
        <p:spPr>
          <a:xfrm>
            <a:off x="5762121" y="2920999"/>
            <a:ext cx="49237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총괄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58" name="한국자재산업 근속 7년…"/>
          <p:cNvSpPr txBox="1"/>
          <p:nvPr/>
        </p:nvSpPr>
        <p:spPr>
          <a:xfrm>
            <a:off x="5762121" y="3276600"/>
            <a:ext cx="765272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근속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7년</a:t>
            </a:r>
          </a:p>
        </p:txBody>
      </p:sp>
      <p:sp>
        <p:nvSpPr>
          <p:cNvPr id="759" name="신근호"/>
          <p:cNvSpPr txBox="1"/>
          <p:nvPr/>
        </p:nvSpPr>
        <p:spPr>
          <a:xfrm>
            <a:off x="9427581" y="244347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</a:p>
        </p:txBody>
      </p:sp>
      <p:sp>
        <p:nvSpPr>
          <p:cNvPr id="760" name="본부장"/>
          <p:cNvSpPr txBox="1"/>
          <p:nvPr/>
        </p:nvSpPr>
        <p:spPr>
          <a:xfrm>
            <a:off x="10108555" y="2481579"/>
            <a:ext cx="57246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본부장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1" name="선"/>
          <p:cNvSpPr/>
          <p:nvPr/>
        </p:nvSpPr>
        <p:spPr>
          <a:xfrm>
            <a:off x="9435900" y="2844799"/>
            <a:ext cx="205204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2" name="연구개발"/>
          <p:cNvSpPr txBox="1"/>
          <p:nvPr/>
        </p:nvSpPr>
        <p:spPr>
          <a:xfrm>
            <a:off x="9437741" y="2920999"/>
            <a:ext cx="7817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연구개발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3" name="구조물설치공사업 12년"/>
          <p:cNvSpPr txBox="1"/>
          <p:nvPr/>
        </p:nvSpPr>
        <p:spPr>
          <a:xfrm>
            <a:off x="9354167" y="3174452"/>
            <a:ext cx="1716045" cy="326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구조물설치공사업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12년</a:t>
            </a:r>
          </a:p>
        </p:txBody>
      </p:sp>
      <p:sp>
        <p:nvSpPr>
          <p:cNvPr id="764" name="김현종"/>
          <p:cNvSpPr txBox="1"/>
          <p:nvPr/>
        </p:nvSpPr>
        <p:spPr>
          <a:xfrm>
            <a:off x="2208032" y="445515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5" name="부장"/>
          <p:cNvSpPr txBox="1"/>
          <p:nvPr/>
        </p:nvSpPr>
        <p:spPr>
          <a:xfrm>
            <a:off x="2757316" y="4493259"/>
            <a:ext cx="41241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6" name="선"/>
          <p:cNvSpPr/>
          <p:nvPr/>
        </p:nvSpPr>
        <p:spPr>
          <a:xfrm>
            <a:off x="2084660" y="4856480"/>
            <a:ext cx="205204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7" name="주택사업부 목공"/>
          <p:cNvSpPr txBox="1"/>
          <p:nvPr/>
        </p:nvSpPr>
        <p:spPr>
          <a:xfrm>
            <a:off x="2086502" y="4932680"/>
            <a:ext cx="7817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사업부장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8" name="목공경력 30년…"/>
          <p:cNvSpPr txBox="1"/>
          <p:nvPr/>
        </p:nvSpPr>
        <p:spPr>
          <a:xfrm>
            <a:off x="2026097" y="5233176"/>
            <a:ext cx="498404" cy="328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69" name="류동훈"/>
          <p:cNvSpPr txBox="1"/>
          <p:nvPr/>
        </p:nvSpPr>
        <p:spPr>
          <a:xfrm>
            <a:off x="5751961" y="445515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</a:p>
        </p:txBody>
      </p:sp>
      <p:sp>
        <p:nvSpPr>
          <p:cNvPr id="770" name="부장"/>
          <p:cNvSpPr txBox="1"/>
          <p:nvPr/>
        </p:nvSpPr>
        <p:spPr>
          <a:xfrm>
            <a:off x="6432936" y="4493259"/>
            <a:ext cx="41241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1" name="선"/>
          <p:cNvSpPr/>
          <p:nvPr/>
        </p:nvSpPr>
        <p:spPr>
          <a:xfrm>
            <a:off x="5760280" y="4856480"/>
            <a:ext cx="205204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2" name="연구개발"/>
          <p:cNvSpPr txBox="1"/>
          <p:nvPr/>
        </p:nvSpPr>
        <p:spPr>
          <a:xfrm>
            <a:off x="5762121" y="4932680"/>
            <a:ext cx="7817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연구개발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3" name="목형 FRP개발 및 제작 30년…"/>
          <p:cNvSpPr txBox="1"/>
          <p:nvPr/>
        </p:nvSpPr>
        <p:spPr>
          <a:xfrm>
            <a:off x="5762121" y="5288280"/>
            <a:ext cx="194923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4" name="최남호"/>
          <p:cNvSpPr txBox="1"/>
          <p:nvPr/>
        </p:nvSpPr>
        <p:spPr>
          <a:xfrm>
            <a:off x="9427581" y="4455159"/>
            <a:ext cx="4445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-72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000</a:t>
            </a:r>
          </a:p>
        </p:txBody>
      </p:sp>
      <p:sp>
        <p:nvSpPr>
          <p:cNvPr id="775" name="부장"/>
          <p:cNvSpPr txBox="1"/>
          <p:nvPr/>
        </p:nvSpPr>
        <p:spPr>
          <a:xfrm>
            <a:off x="10108555" y="4493259"/>
            <a:ext cx="41241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6" name="선"/>
          <p:cNvSpPr/>
          <p:nvPr/>
        </p:nvSpPr>
        <p:spPr>
          <a:xfrm>
            <a:off x="9435900" y="4856480"/>
            <a:ext cx="205204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7" name="품질,보증,설치 총괄"/>
          <p:cNvSpPr txBox="1"/>
          <p:nvPr/>
        </p:nvSpPr>
        <p:spPr>
          <a:xfrm>
            <a:off x="9437741" y="4932680"/>
            <a:ext cx="159229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spc="-56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품질,보증,설치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총괄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78" name="한국자재산업 근속 12년…"/>
          <p:cNvSpPr txBox="1"/>
          <p:nvPr/>
        </p:nvSpPr>
        <p:spPr>
          <a:xfrm>
            <a:off x="9437741" y="5288280"/>
            <a:ext cx="194923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101600" indent="-101600">
              <a:lnSpc>
                <a:spcPct val="140000"/>
              </a:lnSpc>
              <a:buSzPct val="100000"/>
              <a:buChar char="•"/>
              <a:defRPr sz="1200" spc="-48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6083A0-EEA0-395E-A2E0-FE7CC2570DE3}"/>
              </a:ext>
            </a:extLst>
          </p:cNvPr>
          <p:cNvSpPr>
            <a:spLocks noChangeAspect="1"/>
          </p:cNvSpPr>
          <p:nvPr/>
        </p:nvSpPr>
        <p:spPr>
          <a:xfrm>
            <a:off x="658995" y="2382732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77AAF8F-ED8A-07B8-3C0F-70F9E3DC2B53}"/>
              </a:ext>
            </a:extLst>
          </p:cNvPr>
          <p:cNvSpPr>
            <a:spLocks noChangeAspect="1"/>
          </p:cNvSpPr>
          <p:nvPr/>
        </p:nvSpPr>
        <p:spPr>
          <a:xfrm>
            <a:off x="717530" y="4568478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0235B6B-14D7-F443-ED92-5AE8538B3BB5}"/>
              </a:ext>
            </a:extLst>
          </p:cNvPr>
          <p:cNvSpPr>
            <a:spLocks noChangeAspect="1"/>
          </p:cNvSpPr>
          <p:nvPr/>
        </p:nvSpPr>
        <p:spPr>
          <a:xfrm>
            <a:off x="4447674" y="2382732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10C808F3-714B-1D33-E4FA-BCB307A9747A}"/>
              </a:ext>
            </a:extLst>
          </p:cNvPr>
          <p:cNvSpPr>
            <a:spLocks noChangeAspect="1"/>
          </p:cNvSpPr>
          <p:nvPr/>
        </p:nvSpPr>
        <p:spPr>
          <a:xfrm>
            <a:off x="4497885" y="4676909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A87C792-EEED-53A1-704D-ADD50281E55B}"/>
              </a:ext>
            </a:extLst>
          </p:cNvPr>
          <p:cNvSpPr>
            <a:spLocks noChangeAspect="1"/>
          </p:cNvSpPr>
          <p:nvPr/>
        </p:nvSpPr>
        <p:spPr>
          <a:xfrm>
            <a:off x="8067900" y="2382731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2129FCF5-001A-A4D9-D327-BA4E3D4F6E5F}"/>
              </a:ext>
            </a:extLst>
          </p:cNvPr>
          <p:cNvSpPr>
            <a:spLocks noChangeAspect="1"/>
          </p:cNvSpPr>
          <p:nvPr/>
        </p:nvSpPr>
        <p:spPr>
          <a:xfrm>
            <a:off x="8113842" y="4493259"/>
            <a:ext cx="1129322" cy="1222741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사진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3C693D3-60EB-334D-54F2-38E9CBEE2CEE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DCBA20C-F37D-0298-6A78-F8F64729C921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3" name="이등변 삼각형 12">
              <a:extLst>
                <a:ext uri="{FF2B5EF4-FFF2-40B4-BE49-F238E27FC236}">
                  <a16:creationId xmlns:a16="http://schemas.microsoft.com/office/drawing/2014/main" id="{C6BEA0FB-09D5-0A39-9D25-E0A030E487A0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48" name="이미지" descr="이미지">
            <a:extLst>
              <a:ext uri="{FF2B5EF4-FFF2-40B4-BE49-F238E27FC236}">
                <a16:creationId xmlns:a16="http://schemas.microsoft.com/office/drawing/2014/main" id="{C096039A-A5DE-47CD-B41F-85DBC721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52" y="1780899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"/>
          <p:cNvSpPr/>
          <p:nvPr/>
        </p:nvSpPr>
        <p:spPr>
          <a:xfrm>
            <a:off x="-15239" y="1608681"/>
            <a:ext cx="6111240" cy="50654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7" name="기업연혁"/>
          <p:cNvSpPr txBox="1"/>
          <p:nvPr/>
        </p:nvSpPr>
        <p:spPr>
          <a:xfrm>
            <a:off x="586041" y="492759"/>
            <a:ext cx="142243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기업연혁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1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" name="한국자재산업주식회사 법인설립"/>
          <p:cNvSpPr txBox="1"/>
          <p:nvPr/>
        </p:nvSpPr>
        <p:spPr>
          <a:xfrm>
            <a:off x="1931698" y="2399314"/>
            <a:ext cx="247311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법인설립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9" name="사회적기업 인증 (제2013-176호)"/>
          <p:cNvSpPr txBox="1"/>
          <p:nvPr/>
        </p:nvSpPr>
        <p:spPr>
          <a:xfrm>
            <a:off x="1931698" y="2838734"/>
            <a:ext cx="1445650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사회적기업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2" name="강원도 일자리 창출 우수기업 인증 (2017-07호)"/>
          <p:cNvSpPr txBox="1"/>
          <p:nvPr/>
        </p:nvSpPr>
        <p:spPr>
          <a:xfrm>
            <a:off x="1931698" y="3297550"/>
            <a:ext cx="126085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우수기업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5" name="장애인표준사업장 인증 (제2018-048호)"/>
          <p:cNvSpPr txBox="1"/>
          <p:nvPr/>
        </p:nvSpPr>
        <p:spPr>
          <a:xfrm>
            <a:off x="1931698" y="3756366"/>
            <a:ext cx="1505410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표준사업장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68" name="경영혁신중소기업(MAIN-BIZ) 인증"/>
          <p:cNvSpPr txBox="1"/>
          <p:nvPr/>
        </p:nvSpPr>
        <p:spPr>
          <a:xfrm>
            <a:off x="1931698" y="4195786"/>
            <a:ext cx="289899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경영혁신중소기업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(MAIN-BIZ)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1" name="강원도 사회적경제 선도기업 선정"/>
          <p:cNvSpPr txBox="1"/>
          <p:nvPr/>
        </p:nvSpPr>
        <p:spPr>
          <a:xfrm>
            <a:off x="1931698" y="4654602"/>
            <a:ext cx="224458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사회적경제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선도기업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선정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4" name="강원도 유망중소기업 선정 (제2018-8호)"/>
          <p:cNvSpPr txBox="1"/>
          <p:nvPr/>
        </p:nvSpPr>
        <p:spPr>
          <a:xfrm>
            <a:off x="1931698" y="5113418"/>
            <a:ext cx="242386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spc="-5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중소기업 성장 등 연혁 작성 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1" name="| 기업연혁  (10개)"/>
          <p:cNvSpPr txBox="1"/>
          <p:nvPr/>
        </p:nvSpPr>
        <p:spPr>
          <a:xfrm>
            <a:off x="689886" y="1631120"/>
            <a:ext cx="21805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2400" spc="-96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|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기업연혁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z="1800" spc="-72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 (10개)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D578722-B348-0A7D-72DE-D13D01749753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35014CA-6746-3D78-6061-3EA68923D596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3981A3E9-1982-50E7-BD77-11E228B8B656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5" name="모서리가 둥근 직사각형">
            <a:extLst>
              <a:ext uri="{FF2B5EF4-FFF2-40B4-BE49-F238E27FC236}">
                <a16:creationId xmlns:a16="http://schemas.microsoft.com/office/drawing/2014/main" id="{A9362CCF-0E08-43E4-AF62-05D8F2093C3D}"/>
              </a:ext>
            </a:extLst>
          </p:cNvPr>
          <p:cNvSpPr/>
          <p:nvPr/>
        </p:nvSpPr>
        <p:spPr>
          <a:xfrm>
            <a:off x="756919" y="2472050"/>
            <a:ext cx="91830" cy="371671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원">
            <a:extLst>
              <a:ext uri="{FF2B5EF4-FFF2-40B4-BE49-F238E27FC236}">
                <a16:creationId xmlns:a16="http://schemas.microsoft.com/office/drawing/2014/main" id="{3713A082-34EE-4CB7-B5DB-514C1E9355A5}"/>
              </a:ext>
            </a:extLst>
          </p:cNvPr>
          <p:cNvSpPr/>
          <p:nvPr/>
        </p:nvSpPr>
        <p:spPr>
          <a:xfrm>
            <a:off x="749864" y="2480964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2011.09.">
            <a:extLst>
              <a:ext uri="{FF2B5EF4-FFF2-40B4-BE49-F238E27FC236}">
                <a16:creationId xmlns:a16="http://schemas.microsoft.com/office/drawing/2014/main" id="{261A08A3-11BA-4C57-9D92-7914AF64E5E4}"/>
              </a:ext>
            </a:extLst>
          </p:cNvPr>
          <p:cNvSpPr txBox="1"/>
          <p:nvPr/>
        </p:nvSpPr>
        <p:spPr>
          <a:xfrm>
            <a:off x="982281" y="2399314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2011</a:t>
            </a:r>
          </a:p>
        </p:txBody>
      </p:sp>
      <p:sp>
        <p:nvSpPr>
          <p:cNvPr id="38" name="원">
            <a:extLst>
              <a:ext uri="{FF2B5EF4-FFF2-40B4-BE49-F238E27FC236}">
                <a16:creationId xmlns:a16="http://schemas.microsoft.com/office/drawing/2014/main" id="{666E80AC-C3ED-41F3-94D8-BD1193576BA0}"/>
              </a:ext>
            </a:extLst>
          </p:cNvPr>
          <p:cNvSpPr/>
          <p:nvPr/>
        </p:nvSpPr>
        <p:spPr>
          <a:xfrm>
            <a:off x="749864" y="2920384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2013.11.">
            <a:extLst>
              <a:ext uri="{FF2B5EF4-FFF2-40B4-BE49-F238E27FC236}">
                <a16:creationId xmlns:a16="http://schemas.microsoft.com/office/drawing/2014/main" id="{F984FD92-79FD-44EE-9BA3-D2E779778568}"/>
              </a:ext>
            </a:extLst>
          </p:cNvPr>
          <p:cNvSpPr txBox="1"/>
          <p:nvPr/>
        </p:nvSpPr>
        <p:spPr>
          <a:xfrm>
            <a:off x="982281" y="2838734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2013</a:t>
            </a:r>
          </a:p>
        </p:txBody>
      </p:sp>
      <p:sp>
        <p:nvSpPr>
          <p:cNvPr id="40" name="원">
            <a:extLst>
              <a:ext uri="{FF2B5EF4-FFF2-40B4-BE49-F238E27FC236}">
                <a16:creationId xmlns:a16="http://schemas.microsoft.com/office/drawing/2014/main" id="{3D3B3970-EA87-44D5-BAE4-9D027347597C}"/>
              </a:ext>
            </a:extLst>
          </p:cNvPr>
          <p:cNvSpPr/>
          <p:nvPr/>
        </p:nvSpPr>
        <p:spPr>
          <a:xfrm>
            <a:off x="749864" y="3379200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2017.11.">
            <a:extLst>
              <a:ext uri="{FF2B5EF4-FFF2-40B4-BE49-F238E27FC236}">
                <a16:creationId xmlns:a16="http://schemas.microsoft.com/office/drawing/2014/main" id="{D00A96FD-2667-4D42-9816-CB974DB95D14}"/>
              </a:ext>
            </a:extLst>
          </p:cNvPr>
          <p:cNvSpPr txBox="1"/>
          <p:nvPr/>
        </p:nvSpPr>
        <p:spPr>
          <a:xfrm>
            <a:off x="982281" y="3297550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2017</a:t>
            </a:r>
          </a:p>
        </p:txBody>
      </p:sp>
      <p:sp>
        <p:nvSpPr>
          <p:cNvPr id="42" name="원">
            <a:extLst>
              <a:ext uri="{FF2B5EF4-FFF2-40B4-BE49-F238E27FC236}">
                <a16:creationId xmlns:a16="http://schemas.microsoft.com/office/drawing/2014/main" id="{53C3FA5F-DE7A-4018-B982-DCC0BCA3B2E4}"/>
              </a:ext>
            </a:extLst>
          </p:cNvPr>
          <p:cNvSpPr/>
          <p:nvPr/>
        </p:nvSpPr>
        <p:spPr>
          <a:xfrm>
            <a:off x="749864" y="3838016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2018.11.">
            <a:extLst>
              <a:ext uri="{FF2B5EF4-FFF2-40B4-BE49-F238E27FC236}">
                <a16:creationId xmlns:a16="http://schemas.microsoft.com/office/drawing/2014/main" id="{5225E8F7-C910-446D-909E-17F27A514799}"/>
              </a:ext>
            </a:extLst>
          </p:cNvPr>
          <p:cNvSpPr txBox="1"/>
          <p:nvPr/>
        </p:nvSpPr>
        <p:spPr>
          <a:xfrm>
            <a:off x="982281" y="3756366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2018</a:t>
            </a:r>
          </a:p>
        </p:txBody>
      </p:sp>
      <p:sp>
        <p:nvSpPr>
          <p:cNvPr id="44" name="원">
            <a:extLst>
              <a:ext uri="{FF2B5EF4-FFF2-40B4-BE49-F238E27FC236}">
                <a16:creationId xmlns:a16="http://schemas.microsoft.com/office/drawing/2014/main" id="{11FF91AA-01F1-4E5A-9E06-58C56FACC34A}"/>
              </a:ext>
            </a:extLst>
          </p:cNvPr>
          <p:cNvSpPr/>
          <p:nvPr/>
        </p:nvSpPr>
        <p:spPr>
          <a:xfrm>
            <a:off x="749864" y="4277436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2018.11.">
            <a:extLst>
              <a:ext uri="{FF2B5EF4-FFF2-40B4-BE49-F238E27FC236}">
                <a16:creationId xmlns:a16="http://schemas.microsoft.com/office/drawing/2014/main" id="{A3D61DAA-1E86-446F-8A2E-D9000A09E85B}"/>
              </a:ext>
            </a:extLst>
          </p:cNvPr>
          <p:cNvSpPr txBox="1"/>
          <p:nvPr/>
        </p:nvSpPr>
        <p:spPr>
          <a:xfrm>
            <a:off x="982281" y="4195786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2018</a:t>
            </a:r>
          </a:p>
        </p:txBody>
      </p:sp>
      <p:sp>
        <p:nvSpPr>
          <p:cNvPr id="46" name="원">
            <a:extLst>
              <a:ext uri="{FF2B5EF4-FFF2-40B4-BE49-F238E27FC236}">
                <a16:creationId xmlns:a16="http://schemas.microsoft.com/office/drawing/2014/main" id="{C6557E8B-96AB-4FE6-AE4E-C5B637967910}"/>
              </a:ext>
            </a:extLst>
          </p:cNvPr>
          <p:cNvSpPr/>
          <p:nvPr/>
        </p:nvSpPr>
        <p:spPr>
          <a:xfrm>
            <a:off x="749864" y="4736252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2019.04.">
            <a:extLst>
              <a:ext uri="{FF2B5EF4-FFF2-40B4-BE49-F238E27FC236}">
                <a16:creationId xmlns:a16="http://schemas.microsoft.com/office/drawing/2014/main" id="{F7078BF8-F253-4D73-89BB-A9A9CFFDB767}"/>
              </a:ext>
            </a:extLst>
          </p:cNvPr>
          <p:cNvSpPr txBox="1"/>
          <p:nvPr/>
        </p:nvSpPr>
        <p:spPr>
          <a:xfrm>
            <a:off x="982281" y="4654602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2019</a:t>
            </a:r>
          </a:p>
        </p:txBody>
      </p:sp>
      <p:sp>
        <p:nvSpPr>
          <p:cNvPr id="48" name="원">
            <a:extLst>
              <a:ext uri="{FF2B5EF4-FFF2-40B4-BE49-F238E27FC236}">
                <a16:creationId xmlns:a16="http://schemas.microsoft.com/office/drawing/2014/main" id="{BF07A3DE-7C64-4117-B0C3-018BAD03049E}"/>
              </a:ext>
            </a:extLst>
          </p:cNvPr>
          <p:cNvSpPr/>
          <p:nvPr/>
        </p:nvSpPr>
        <p:spPr>
          <a:xfrm>
            <a:off x="749864" y="5195068"/>
            <a:ext cx="105941" cy="10594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2019.10.">
            <a:extLst>
              <a:ext uri="{FF2B5EF4-FFF2-40B4-BE49-F238E27FC236}">
                <a16:creationId xmlns:a16="http://schemas.microsoft.com/office/drawing/2014/main" id="{472A34E5-12D1-40EE-AD20-359C1E504E9F}"/>
              </a:ext>
            </a:extLst>
          </p:cNvPr>
          <p:cNvSpPr txBox="1"/>
          <p:nvPr/>
        </p:nvSpPr>
        <p:spPr>
          <a:xfrm>
            <a:off x="982281" y="5113418"/>
            <a:ext cx="46935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2019</a:t>
            </a:r>
          </a:p>
        </p:txBody>
      </p:sp>
      <p:sp>
        <p:nvSpPr>
          <p:cNvPr id="50" name="원">
            <a:extLst>
              <a:ext uri="{FF2B5EF4-FFF2-40B4-BE49-F238E27FC236}">
                <a16:creationId xmlns:a16="http://schemas.microsoft.com/office/drawing/2014/main" id="{E7E8C4FB-2833-4E68-9BF9-7B4D1E51896E}"/>
              </a:ext>
            </a:extLst>
          </p:cNvPr>
          <p:cNvSpPr/>
          <p:nvPr/>
        </p:nvSpPr>
        <p:spPr>
          <a:xfrm>
            <a:off x="749864" y="5634489"/>
            <a:ext cx="105941" cy="1059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원">
            <a:extLst>
              <a:ext uri="{FF2B5EF4-FFF2-40B4-BE49-F238E27FC236}">
                <a16:creationId xmlns:a16="http://schemas.microsoft.com/office/drawing/2014/main" id="{D6775715-1F6D-4A6C-8363-F944F650869D}"/>
              </a:ext>
            </a:extLst>
          </p:cNvPr>
          <p:cNvSpPr/>
          <p:nvPr/>
        </p:nvSpPr>
        <p:spPr>
          <a:xfrm>
            <a:off x="749864" y="6093304"/>
            <a:ext cx="105941" cy="10594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06438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2022.05.">
            <a:extLst>
              <a:ext uri="{FF2B5EF4-FFF2-40B4-BE49-F238E27FC236}">
                <a16:creationId xmlns:a16="http://schemas.microsoft.com/office/drawing/2014/main" id="{45A72DF7-7E12-4F2A-9351-635DC17BC7E7}"/>
              </a:ext>
            </a:extLst>
          </p:cNvPr>
          <p:cNvSpPr txBox="1"/>
          <p:nvPr/>
        </p:nvSpPr>
        <p:spPr>
          <a:xfrm>
            <a:off x="968634" y="5525876"/>
            <a:ext cx="71814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spc="-90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2022.05.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직사각형"/>
          <p:cNvSpPr/>
          <p:nvPr/>
        </p:nvSpPr>
        <p:spPr>
          <a:xfrm flipH="1">
            <a:off x="0" y="-496"/>
            <a:ext cx="12222482" cy="685849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41" name="감사합니다."/>
          <p:cNvSpPr txBox="1"/>
          <p:nvPr/>
        </p:nvSpPr>
        <p:spPr>
          <a:xfrm>
            <a:off x="1002601" y="1376679"/>
            <a:ext cx="3691714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 spc="-220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842" name="비효율적이라도 영월지역의 일자리 창출을 위해  성장하는 기업이 되겠습니다."/>
          <p:cNvSpPr txBox="1"/>
          <p:nvPr/>
        </p:nvSpPr>
        <p:spPr>
          <a:xfrm>
            <a:off x="1002601" y="2645409"/>
            <a:ext cx="92396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2000" spc="-79">
                <a:solidFill>
                  <a:srgbClr val="FFFFFF"/>
                </a:solidFill>
                <a:latin typeface="NanumSquare_ac Light"/>
                <a:ea typeface="NanumSquare_ac Light"/>
                <a:cs typeface="NanumSquare_ac Light"/>
                <a:sym typeface="NanumSquare_ac Light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843" name="사람과 공간의 어울림, 맞춤형 이동식주택 큐브홈으로  특별한 나만의 공간을 만들어드립니다."/>
          <p:cNvSpPr txBox="1"/>
          <p:nvPr/>
        </p:nvSpPr>
        <p:spPr>
          <a:xfrm>
            <a:off x="1002601" y="3600449"/>
            <a:ext cx="3990706" cy="43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2000" spc="-79">
                <a:solidFill>
                  <a:srgbClr val="FFFFFF"/>
                </a:solidFill>
                <a:latin typeface="NanumSquare_ac Light"/>
                <a:ea typeface="NanumSquare_ac Light"/>
                <a:cs typeface="NanumSquare_ac Light"/>
                <a:sym typeface="NanumSquare_ac Light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기업의 비전을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1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줄로 작성해주세요 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 descr="그림 9">
            <a:extLst>
              <a:ext uri="{FF2B5EF4-FFF2-40B4-BE49-F238E27FC236}">
                <a16:creationId xmlns:a16="http://schemas.microsoft.com/office/drawing/2014/main" id="{D3769EFB-D3A3-F8B6-D3A1-E470D0092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l="5490" t="-6521" r="5490" b="71096"/>
          <a:stretch/>
        </p:blipFill>
        <p:spPr>
          <a:xfrm>
            <a:off x="0" y="5346195"/>
            <a:ext cx="12192000" cy="151180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모서리가 둥근 직사각형"/>
          <p:cNvSpPr/>
          <p:nvPr/>
        </p:nvSpPr>
        <p:spPr>
          <a:xfrm>
            <a:off x="735949" y="2484355"/>
            <a:ext cx="5042068" cy="3766082"/>
          </a:xfrm>
          <a:prstGeom prst="roundRect">
            <a:avLst>
              <a:gd name="adj" fmla="val 3137"/>
            </a:avLst>
          </a:prstGeom>
          <a:solidFill>
            <a:srgbClr val="FFFFFF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6" name="모서리가 둥근 직사각형"/>
          <p:cNvSpPr/>
          <p:nvPr/>
        </p:nvSpPr>
        <p:spPr>
          <a:xfrm>
            <a:off x="2523391" y="3150861"/>
            <a:ext cx="1467184" cy="318563"/>
          </a:xfrm>
          <a:prstGeom prst="roundRect">
            <a:avLst>
              <a:gd name="adj" fmla="val 20053"/>
            </a:avLst>
          </a:prstGeom>
          <a:solidFill>
            <a:srgbClr val="FFFFFF"/>
          </a:solidFill>
          <a:ln>
            <a:solidFill>
              <a:srgbClr val="535353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7" name="모서리가 둥근 직사각형"/>
          <p:cNvSpPr/>
          <p:nvPr/>
        </p:nvSpPr>
        <p:spPr>
          <a:xfrm>
            <a:off x="914068" y="3150861"/>
            <a:ext cx="1467183" cy="318563"/>
          </a:xfrm>
          <a:prstGeom prst="roundRect">
            <a:avLst>
              <a:gd name="adj" fmla="val 20053"/>
            </a:avLst>
          </a:prstGeom>
          <a:solidFill>
            <a:srgbClr val="FFFFFF"/>
          </a:solidFill>
          <a:ln>
            <a:solidFill>
              <a:srgbClr val="535353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0" name="1) Social Problem"/>
          <p:cNvSpPr txBox="1"/>
          <p:nvPr/>
        </p:nvSpPr>
        <p:spPr>
          <a:xfrm>
            <a:off x="586041" y="492759"/>
            <a:ext cx="1530545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 배경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4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6" name="도형"/>
          <p:cNvSpPr/>
          <p:nvPr/>
        </p:nvSpPr>
        <p:spPr>
          <a:xfrm>
            <a:off x="1132840" y="1301692"/>
            <a:ext cx="11106300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7" name="2022년 영월 인구수 37,988명. 그 중 장애인 수 3441명(영월 인구수/영월 장애인수 의 9%)"/>
          <p:cNvSpPr txBox="1"/>
          <p:nvPr/>
        </p:nvSpPr>
        <p:spPr>
          <a:xfrm>
            <a:off x="1276921" y="1338579"/>
            <a:ext cx="68326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문제１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9" name="도형"/>
          <p:cNvSpPr/>
          <p:nvPr/>
        </p:nvSpPr>
        <p:spPr>
          <a:xfrm>
            <a:off x="1132839" y="1830012"/>
            <a:ext cx="11106301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0" name="전국 평균 장애인 수(전국 인구수/전국 장애인 수_5.1%)"/>
          <p:cNvSpPr txBox="1"/>
          <p:nvPr/>
        </p:nvSpPr>
        <p:spPr>
          <a:xfrm>
            <a:off x="1276921" y="1866900"/>
            <a:ext cx="683262" cy="33855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문제２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1" name="모서리가 둥근 직사각형"/>
          <p:cNvSpPr/>
          <p:nvPr/>
        </p:nvSpPr>
        <p:spPr>
          <a:xfrm>
            <a:off x="5937870" y="2484355"/>
            <a:ext cx="5560027" cy="3766082"/>
          </a:xfrm>
          <a:prstGeom prst="roundRect">
            <a:avLst>
              <a:gd name="adj" fmla="val 3137"/>
            </a:avLst>
          </a:prstGeom>
          <a:solidFill>
            <a:srgbClr val="FFFFFF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2" name="주. 지난 주 일자리를 원하지 않았다고 응답한 응답자에게 질문함"/>
          <p:cNvSpPr txBox="1"/>
          <p:nvPr/>
        </p:nvSpPr>
        <p:spPr>
          <a:xfrm>
            <a:off x="6052233" y="5956299"/>
            <a:ext cx="3639456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 spc="-3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주.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지난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주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일자리를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원하지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않았다고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응답한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응답자에게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질문함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3" name="도형"/>
          <p:cNvSpPr/>
          <p:nvPr/>
        </p:nvSpPr>
        <p:spPr>
          <a:xfrm>
            <a:off x="807640" y="2550317"/>
            <a:ext cx="4898629" cy="49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5" extrusionOk="0">
                <a:moveTo>
                  <a:pt x="1281" y="0"/>
                </a:moveTo>
                <a:cubicBezTo>
                  <a:pt x="916" y="0"/>
                  <a:pt x="697" y="-15"/>
                  <a:pt x="551" y="481"/>
                </a:cubicBezTo>
                <a:cubicBezTo>
                  <a:pt x="319" y="1311"/>
                  <a:pt x="135" y="3109"/>
                  <a:pt x="51" y="5392"/>
                </a:cubicBezTo>
                <a:cubicBezTo>
                  <a:pt x="17" y="6293"/>
                  <a:pt x="0" y="7249"/>
                  <a:pt x="0" y="8208"/>
                </a:cubicBezTo>
                <a:cubicBezTo>
                  <a:pt x="0" y="9167"/>
                  <a:pt x="17" y="10123"/>
                  <a:pt x="51" y="11024"/>
                </a:cubicBezTo>
                <a:cubicBezTo>
                  <a:pt x="135" y="13307"/>
                  <a:pt x="319" y="15105"/>
                  <a:pt x="551" y="15935"/>
                </a:cubicBezTo>
                <a:cubicBezTo>
                  <a:pt x="697" y="16431"/>
                  <a:pt x="916" y="16433"/>
                  <a:pt x="1281" y="16433"/>
                </a:cubicBezTo>
                <a:lnTo>
                  <a:pt x="10447" y="16433"/>
                </a:lnTo>
                <a:lnTo>
                  <a:pt x="10801" y="21585"/>
                </a:lnTo>
                <a:lnTo>
                  <a:pt x="11154" y="16433"/>
                </a:lnTo>
                <a:lnTo>
                  <a:pt x="20319" y="16433"/>
                </a:lnTo>
                <a:cubicBezTo>
                  <a:pt x="20684" y="16433"/>
                  <a:pt x="20903" y="16431"/>
                  <a:pt x="21049" y="15935"/>
                </a:cubicBezTo>
                <a:cubicBezTo>
                  <a:pt x="21281" y="15105"/>
                  <a:pt x="21465" y="13307"/>
                  <a:pt x="21549" y="11024"/>
                </a:cubicBezTo>
                <a:cubicBezTo>
                  <a:pt x="21583" y="10123"/>
                  <a:pt x="21600" y="9167"/>
                  <a:pt x="21600" y="8208"/>
                </a:cubicBezTo>
                <a:cubicBezTo>
                  <a:pt x="21600" y="7249"/>
                  <a:pt x="21583" y="6293"/>
                  <a:pt x="21549" y="5392"/>
                </a:cubicBezTo>
                <a:cubicBezTo>
                  <a:pt x="21465" y="3109"/>
                  <a:pt x="21281" y="1311"/>
                  <a:pt x="21049" y="481"/>
                </a:cubicBezTo>
                <a:cubicBezTo>
                  <a:pt x="20903" y="-15"/>
                  <a:pt x="20684" y="0"/>
                  <a:pt x="20319" y="0"/>
                </a:cubicBezTo>
                <a:lnTo>
                  <a:pt x="128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4" name="[그림 1] 장애인, 전체 인구 경제활동상태 비교 (15세 이상 인구)"/>
          <p:cNvSpPr txBox="1"/>
          <p:nvPr/>
        </p:nvSpPr>
        <p:spPr>
          <a:xfrm>
            <a:off x="1013553" y="2571541"/>
            <a:ext cx="493981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600" spc="-96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그림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1]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전체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인구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경제활동상태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비교</a:t>
            </a:r>
            <a:r>
              <a:rPr sz="1400" spc="-150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(15세 </a:t>
            </a:r>
            <a:r>
              <a:rPr sz="1400" spc="-150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이상</a:t>
            </a:r>
            <a:r>
              <a:rPr sz="1400" spc="-150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</a:t>
            </a:r>
            <a:r>
              <a:rPr sz="1400" spc="-150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인구</a:t>
            </a:r>
            <a:r>
              <a:rPr sz="1400" spc="-150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)</a:t>
            </a:r>
          </a:p>
        </p:txBody>
      </p:sp>
      <p:sp>
        <p:nvSpPr>
          <p:cNvPr id="205" name="도형"/>
          <p:cNvSpPr/>
          <p:nvPr/>
        </p:nvSpPr>
        <p:spPr>
          <a:xfrm>
            <a:off x="6014569" y="2550317"/>
            <a:ext cx="5406629" cy="49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161" y="0"/>
                </a:moveTo>
                <a:cubicBezTo>
                  <a:pt x="995" y="0"/>
                  <a:pt x="863" y="-4"/>
                  <a:pt x="756" y="54"/>
                </a:cubicBezTo>
                <a:cubicBezTo>
                  <a:pt x="648" y="113"/>
                  <a:pt x="566" y="233"/>
                  <a:pt x="499" y="481"/>
                </a:cubicBezTo>
                <a:cubicBezTo>
                  <a:pt x="289" y="1312"/>
                  <a:pt x="123" y="3115"/>
                  <a:pt x="46" y="5394"/>
                </a:cubicBezTo>
                <a:cubicBezTo>
                  <a:pt x="15" y="6297"/>
                  <a:pt x="0" y="7251"/>
                  <a:pt x="0" y="8212"/>
                </a:cubicBezTo>
                <a:cubicBezTo>
                  <a:pt x="0" y="9173"/>
                  <a:pt x="15" y="10127"/>
                  <a:pt x="46" y="11030"/>
                </a:cubicBezTo>
                <a:cubicBezTo>
                  <a:pt x="123" y="13310"/>
                  <a:pt x="289" y="15112"/>
                  <a:pt x="499" y="15944"/>
                </a:cubicBezTo>
                <a:cubicBezTo>
                  <a:pt x="566" y="16191"/>
                  <a:pt x="648" y="16316"/>
                  <a:pt x="756" y="16379"/>
                </a:cubicBezTo>
                <a:cubicBezTo>
                  <a:pt x="863" y="16441"/>
                  <a:pt x="995" y="16442"/>
                  <a:pt x="1161" y="16442"/>
                </a:cubicBezTo>
                <a:lnTo>
                  <a:pt x="10481" y="16442"/>
                </a:lnTo>
                <a:lnTo>
                  <a:pt x="10801" y="21596"/>
                </a:lnTo>
                <a:lnTo>
                  <a:pt x="11121" y="16442"/>
                </a:lnTo>
                <a:lnTo>
                  <a:pt x="20439" y="16442"/>
                </a:lnTo>
                <a:cubicBezTo>
                  <a:pt x="20605" y="16442"/>
                  <a:pt x="20737" y="16441"/>
                  <a:pt x="20844" y="16379"/>
                </a:cubicBezTo>
                <a:cubicBezTo>
                  <a:pt x="20952" y="16316"/>
                  <a:pt x="21034" y="16191"/>
                  <a:pt x="21101" y="15944"/>
                </a:cubicBezTo>
                <a:cubicBezTo>
                  <a:pt x="21311" y="15112"/>
                  <a:pt x="21477" y="13310"/>
                  <a:pt x="21554" y="11030"/>
                </a:cubicBezTo>
                <a:cubicBezTo>
                  <a:pt x="21585" y="10127"/>
                  <a:pt x="21600" y="9173"/>
                  <a:pt x="21600" y="8212"/>
                </a:cubicBezTo>
                <a:cubicBezTo>
                  <a:pt x="21600" y="7251"/>
                  <a:pt x="21585" y="6297"/>
                  <a:pt x="21554" y="5394"/>
                </a:cubicBezTo>
                <a:cubicBezTo>
                  <a:pt x="21477" y="3115"/>
                  <a:pt x="21311" y="1312"/>
                  <a:pt x="21101" y="481"/>
                </a:cubicBezTo>
                <a:cubicBezTo>
                  <a:pt x="21034" y="233"/>
                  <a:pt x="20952" y="113"/>
                  <a:pt x="20844" y="54"/>
                </a:cubicBezTo>
                <a:cubicBezTo>
                  <a:pt x="20737" y="-4"/>
                  <a:pt x="20605" y="0"/>
                  <a:pt x="20439" y="0"/>
                </a:cubicBezTo>
                <a:lnTo>
                  <a:pt x="116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6" name="&lt;표 42&gt; 장애인 비경제활동인구의 지난 주 일자리를 희망하지 않은 사유"/>
          <p:cNvSpPr txBox="1"/>
          <p:nvPr/>
        </p:nvSpPr>
        <p:spPr>
          <a:xfrm>
            <a:off x="6120479" y="2571541"/>
            <a:ext cx="591604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600" spc="-96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sz="1400" spc="-150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&lt;표 42&gt;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비경제활동인구의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지난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주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일자리를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희망하지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않은</a:t>
            </a:r>
            <a:r>
              <a:rPr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사유</a:t>
            </a:r>
            <a:endParaRPr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7" name="단위 : 명, %"/>
          <p:cNvSpPr txBox="1"/>
          <p:nvPr/>
        </p:nvSpPr>
        <p:spPr>
          <a:xfrm>
            <a:off x="10773348" y="3045460"/>
            <a:ext cx="70756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000" spc="-60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단위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명, %</a:t>
            </a:r>
          </a:p>
        </p:txBody>
      </p:sp>
      <p:pic>
        <p:nvPicPr>
          <p:cNvPr id="208" name="그림 19" descr="그림 19"/>
          <p:cNvPicPr>
            <a:picLocks noChangeAspect="1"/>
          </p:cNvPicPr>
          <p:nvPr/>
        </p:nvPicPr>
        <p:blipFill>
          <a:blip r:embed="rId3"/>
          <a:srcRect l="846" t="9440" b="4923"/>
          <a:stretch>
            <a:fillRect/>
          </a:stretch>
        </p:blipFill>
        <p:spPr>
          <a:xfrm rot="21600000">
            <a:off x="6059217" y="3095053"/>
            <a:ext cx="4775455" cy="286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0"/>
                </a:moveTo>
                <a:lnTo>
                  <a:pt x="0" y="21498"/>
                </a:lnTo>
                <a:lnTo>
                  <a:pt x="21582" y="21600"/>
                </a:lnTo>
                <a:lnTo>
                  <a:pt x="21600" y="11282"/>
                </a:lnTo>
                <a:lnTo>
                  <a:pt x="21599" y="102"/>
                </a:lnTo>
                <a:lnTo>
                  <a:pt x="3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9" name="직사각형"/>
          <p:cNvSpPr/>
          <p:nvPr/>
        </p:nvSpPr>
        <p:spPr>
          <a:xfrm>
            <a:off x="6162040" y="4927600"/>
            <a:ext cx="2451372" cy="172016"/>
          </a:xfrm>
          <a:prstGeom prst="rect">
            <a:avLst/>
          </a:prstGeom>
          <a:solidFill>
            <a:srgbClr val="FFA513">
              <a:alpha val="15406"/>
            </a:srgbClr>
          </a:solidFill>
          <a:ln w="12700"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0" name="도형"/>
          <p:cNvSpPr/>
          <p:nvPr/>
        </p:nvSpPr>
        <p:spPr>
          <a:xfrm>
            <a:off x="6156204" y="4692731"/>
            <a:ext cx="4389778" cy="414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975"/>
                </a:moveTo>
                <a:lnTo>
                  <a:pt x="1460" y="0"/>
                </a:lnTo>
                <a:lnTo>
                  <a:pt x="21600" y="4488"/>
                </a:lnTo>
                <a:lnTo>
                  <a:pt x="21589" y="14645"/>
                </a:lnTo>
                <a:lnTo>
                  <a:pt x="12134" y="21600"/>
                </a:lnTo>
                <a:lnTo>
                  <a:pt x="164" y="21600"/>
                </a:lnTo>
                <a:lnTo>
                  <a:pt x="0" y="129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1" name="그림 19" descr="그림 19"/>
          <p:cNvPicPr>
            <a:picLocks noChangeAspect="1"/>
          </p:cNvPicPr>
          <p:nvPr/>
        </p:nvPicPr>
        <p:blipFill>
          <a:blip r:embed="rId3"/>
          <a:srcRect l="2600" t="64799" r="46601" b="30410"/>
          <a:stretch>
            <a:fillRect/>
          </a:stretch>
        </p:blipFill>
        <p:spPr>
          <a:xfrm rot="21600000">
            <a:off x="6441615" y="4710934"/>
            <a:ext cx="4098050" cy="26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" y="0"/>
                </a:moveTo>
                <a:lnTo>
                  <a:pt x="0" y="20665"/>
                </a:lnTo>
                <a:lnTo>
                  <a:pt x="21596" y="21600"/>
                </a:lnTo>
                <a:lnTo>
                  <a:pt x="21600" y="935"/>
                </a:lnTo>
                <a:lnTo>
                  <a:pt x="4" y="0"/>
                </a:lnTo>
                <a:close/>
              </a:path>
            </a:pathLst>
          </a:custGeom>
          <a:ln w="25400">
            <a:solidFill>
              <a:schemeClr val="accent2"/>
            </a:solidFill>
            <a:miter/>
          </a:ln>
        </p:spPr>
      </p:pic>
      <p:sp>
        <p:nvSpPr>
          <p:cNvPr id="212" name="모서리가 둥근 직사각형"/>
          <p:cNvSpPr/>
          <p:nvPr/>
        </p:nvSpPr>
        <p:spPr>
          <a:xfrm>
            <a:off x="4128378" y="3150861"/>
            <a:ext cx="1467184" cy="318563"/>
          </a:xfrm>
          <a:prstGeom prst="roundRect">
            <a:avLst>
              <a:gd name="adj" fmla="val 20053"/>
            </a:avLst>
          </a:prstGeom>
          <a:solidFill>
            <a:srgbClr val="FFFFFF"/>
          </a:solidFill>
          <a:ln>
            <a:solidFill>
              <a:srgbClr val="535353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3" name="경제활동참가율"/>
          <p:cNvSpPr txBox="1"/>
          <p:nvPr/>
        </p:nvSpPr>
        <p:spPr>
          <a:xfrm>
            <a:off x="1041340" y="3175522"/>
            <a:ext cx="1212639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300" spc="-52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경제활동참가율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4" name="실업률"/>
          <p:cNvSpPr txBox="1"/>
          <p:nvPr/>
        </p:nvSpPr>
        <p:spPr>
          <a:xfrm>
            <a:off x="2970753" y="3175522"/>
            <a:ext cx="57246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300" spc="-52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실업률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5" name="고용률"/>
          <p:cNvSpPr txBox="1"/>
          <p:nvPr/>
        </p:nvSpPr>
        <p:spPr>
          <a:xfrm>
            <a:off x="4575740" y="3175522"/>
            <a:ext cx="57246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300" spc="-52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고용률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6" name="직사각형"/>
          <p:cNvSpPr/>
          <p:nvPr/>
        </p:nvSpPr>
        <p:spPr>
          <a:xfrm>
            <a:off x="960609" y="4567127"/>
            <a:ext cx="167601" cy="404924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7" name="직사각형"/>
          <p:cNvSpPr/>
          <p:nvPr/>
        </p:nvSpPr>
        <p:spPr>
          <a:xfrm>
            <a:off x="1201909" y="4507388"/>
            <a:ext cx="167601" cy="464663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8" name="직사각형"/>
          <p:cNvSpPr/>
          <p:nvPr/>
        </p:nvSpPr>
        <p:spPr>
          <a:xfrm>
            <a:off x="1443209" y="4584141"/>
            <a:ext cx="167601" cy="387910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9" name="직사각형"/>
          <p:cNvSpPr/>
          <p:nvPr/>
        </p:nvSpPr>
        <p:spPr>
          <a:xfrm>
            <a:off x="1684509" y="4032690"/>
            <a:ext cx="167601" cy="93936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0" name="직사각형"/>
          <p:cNvSpPr/>
          <p:nvPr/>
        </p:nvSpPr>
        <p:spPr>
          <a:xfrm>
            <a:off x="1925809" y="3962743"/>
            <a:ext cx="167601" cy="1009308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1" name="직사각형"/>
          <p:cNvSpPr/>
          <p:nvPr/>
        </p:nvSpPr>
        <p:spPr>
          <a:xfrm>
            <a:off x="2167109" y="3997094"/>
            <a:ext cx="167601" cy="97495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2" name="선"/>
          <p:cNvSpPr/>
          <p:nvPr/>
        </p:nvSpPr>
        <p:spPr>
          <a:xfrm flipV="1">
            <a:off x="909320" y="4975816"/>
            <a:ext cx="1476679" cy="2585"/>
          </a:xfrm>
          <a:prstGeom prst="line">
            <a:avLst/>
          </a:prstGeom>
          <a:ln w="1651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3" name="37.3%"/>
          <p:cNvSpPr txBox="1"/>
          <p:nvPr/>
        </p:nvSpPr>
        <p:spPr>
          <a:xfrm>
            <a:off x="896613" y="4364526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37.3%</a:t>
            </a:r>
          </a:p>
        </p:txBody>
      </p:sp>
      <p:sp>
        <p:nvSpPr>
          <p:cNvPr id="224" name="38.1%"/>
          <p:cNvSpPr txBox="1"/>
          <p:nvPr/>
        </p:nvSpPr>
        <p:spPr>
          <a:xfrm>
            <a:off x="1141114" y="4286724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38.1%</a:t>
            </a:r>
          </a:p>
        </p:txBody>
      </p:sp>
      <p:sp>
        <p:nvSpPr>
          <p:cNvPr id="225" name="36.0%"/>
          <p:cNvSpPr txBox="1"/>
          <p:nvPr/>
        </p:nvSpPr>
        <p:spPr>
          <a:xfrm>
            <a:off x="1379213" y="4374985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36.0%</a:t>
            </a:r>
          </a:p>
        </p:txBody>
      </p:sp>
      <p:sp>
        <p:nvSpPr>
          <p:cNvPr id="226" name="63.7%"/>
          <p:cNvSpPr txBox="1"/>
          <p:nvPr/>
        </p:nvSpPr>
        <p:spPr>
          <a:xfrm>
            <a:off x="1616176" y="3845210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63.7%</a:t>
            </a:r>
          </a:p>
        </p:txBody>
      </p:sp>
      <p:sp>
        <p:nvSpPr>
          <p:cNvPr id="227" name="64.9%"/>
          <p:cNvSpPr txBox="1"/>
          <p:nvPr/>
        </p:nvSpPr>
        <p:spPr>
          <a:xfrm>
            <a:off x="1861813" y="3740466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64.9%</a:t>
            </a:r>
          </a:p>
        </p:txBody>
      </p:sp>
      <p:sp>
        <p:nvSpPr>
          <p:cNvPr id="228" name="64.3%"/>
          <p:cNvSpPr txBox="1"/>
          <p:nvPr/>
        </p:nvSpPr>
        <p:spPr>
          <a:xfrm>
            <a:off x="2103113" y="3793229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64.3%</a:t>
            </a:r>
          </a:p>
        </p:txBody>
      </p:sp>
      <p:sp>
        <p:nvSpPr>
          <p:cNvPr id="229" name="21년"/>
          <p:cNvSpPr txBox="1"/>
          <p:nvPr/>
        </p:nvSpPr>
        <p:spPr>
          <a:xfrm>
            <a:off x="9149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30" name="22년"/>
          <p:cNvSpPr txBox="1"/>
          <p:nvPr/>
        </p:nvSpPr>
        <p:spPr>
          <a:xfrm>
            <a:off x="11562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31" name="22년"/>
          <p:cNvSpPr txBox="1"/>
          <p:nvPr/>
        </p:nvSpPr>
        <p:spPr>
          <a:xfrm>
            <a:off x="13975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32" name="21년"/>
          <p:cNvSpPr txBox="1"/>
          <p:nvPr/>
        </p:nvSpPr>
        <p:spPr>
          <a:xfrm>
            <a:off x="16388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33" name="22년"/>
          <p:cNvSpPr txBox="1"/>
          <p:nvPr/>
        </p:nvSpPr>
        <p:spPr>
          <a:xfrm>
            <a:off x="18801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34" name="22년"/>
          <p:cNvSpPr txBox="1"/>
          <p:nvPr/>
        </p:nvSpPr>
        <p:spPr>
          <a:xfrm>
            <a:off x="2121483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35" name="상반기"/>
          <p:cNvSpPr txBox="1"/>
          <p:nvPr/>
        </p:nvSpPr>
        <p:spPr>
          <a:xfrm>
            <a:off x="1117010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6" name="하반기"/>
          <p:cNvSpPr txBox="1"/>
          <p:nvPr/>
        </p:nvSpPr>
        <p:spPr>
          <a:xfrm>
            <a:off x="1358310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7" name="상반기"/>
          <p:cNvSpPr txBox="1"/>
          <p:nvPr/>
        </p:nvSpPr>
        <p:spPr>
          <a:xfrm>
            <a:off x="1840910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8" name="하반기"/>
          <p:cNvSpPr txBox="1"/>
          <p:nvPr/>
        </p:nvSpPr>
        <p:spPr>
          <a:xfrm>
            <a:off x="2082210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9" name="모서리가 둥근 직사각형"/>
          <p:cNvSpPr/>
          <p:nvPr/>
        </p:nvSpPr>
        <p:spPr>
          <a:xfrm>
            <a:off x="954723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0" name="장애인구"/>
          <p:cNvSpPr txBox="1"/>
          <p:nvPr/>
        </p:nvSpPr>
        <p:spPr>
          <a:xfrm>
            <a:off x="968701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1" name="모서리가 둥근 직사각형"/>
          <p:cNvSpPr/>
          <p:nvPr/>
        </p:nvSpPr>
        <p:spPr>
          <a:xfrm>
            <a:off x="1678623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2" name="전체인구"/>
          <p:cNvSpPr txBox="1"/>
          <p:nvPr/>
        </p:nvSpPr>
        <p:spPr>
          <a:xfrm>
            <a:off x="1692601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전체인구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3" name="[참조] 한국장애인고용공단 2022년 하반기 장애인경제활동실태조사"/>
          <p:cNvSpPr txBox="1"/>
          <p:nvPr/>
        </p:nvSpPr>
        <p:spPr>
          <a:xfrm>
            <a:off x="927783" y="5956300"/>
            <a:ext cx="3812195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 spc="-39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참조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한국장애인고용공단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2022년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장애인경제활동실태조사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244" name="직사각형"/>
          <p:cNvSpPr/>
          <p:nvPr/>
        </p:nvSpPr>
        <p:spPr>
          <a:xfrm>
            <a:off x="2569933" y="3867497"/>
            <a:ext cx="167600" cy="1123603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5" name="직사각형"/>
          <p:cNvSpPr/>
          <p:nvPr/>
        </p:nvSpPr>
        <p:spPr>
          <a:xfrm rot="2">
            <a:off x="2811233" y="4352455"/>
            <a:ext cx="167600" cy="619595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6" name="직사각형"/>
          <p:cNvSpPr/>
          <p:nvPr/>
        </p:nvSpPr>
        <p:spPr>
          <a:xfrm>
            <a:off x="3052533" y="4352455"/>
            <a:ext cx="167600" cy="619596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7" name="직사각형"/>
          <p:cNvSpPr/>
          <p:nvPr/>
        </p:nvSpPr>
        <p:spPr>
          <a:xfrm>
            <a:off x="3293833" y="4396483"/>
            <a:ext cx="167600" cy="57556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8" name="직사각형"/>
          <p:cNvSpPr/>
          <p:nvPr/>
        </p:nvSpPr>
        <p:spPr>
          <a:xfrm>
            <a:off x="3535133" y="4551120"/>
            <a:ext cx="167600" cy="42093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9" name="직사각형"/>
          <p:cNvSpPr/>
          <p:nvPr/>
        </p:nvSpPr>
        <p:spPr>
          <a:xfrm>
            <a:off x="3776433" y="4643795"/>
            <a:ext cx="167600" cy="328255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0" name="선"/>
          <p:cNvSpPr/>
          <p:nvPr/>
        </p:nvSpPr>
        <p:spPr>
          <a:xfrm flipV="1">
            <a:off x="2518643" y="4975816"/>
            <a:ext cx="1476680" cy="2585"/>
          </a:xfrm>
          <a:prstGeom prst="line">
            <a:avLst/>
          </a:prstGeom>
          <a:ln w="1651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1" name="7.1%"/>
          <p:cNvSpPr txBox="1"/>
          <p:nvPr/>
        </p:nvSpPr>
        <p:spPr>
          <a:xfrm>
            <a:off x="2526744" y="3656501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7.1%</a:t>
            </a:r>
          </a:p>
        </p:txBody>
      </p:sp>
      <p:sp>
        <p:nvSpPr>
          <p:cNvPr id="252" name="4.5%"/>
          <p:cNvSpPr txBox="1"/>
          <p:nvPr/>
        </p:nvSpPr>
        <p:spPr>
          <a:xfrm>
            <a:off x="2771245" y="4159724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4.5%</a:t>
            </a:r>
          </a:p>
        </p:txBody>
      </p:sp>
      <p:sp>
        <p:nvSpPr>
          <p:cNvPr id="253" name="4.5%"/>
          <p:cNvSpPr txBox="1"/>
          <p:nvPr/>
        </p:nvSpPr>
        <p:spPr>
          <a:xfrm>
            <a:off x="3009344" y="4159724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4.5%</a:t>
            </a:r>
          </a:p>
        </p:txBody>
      </p:sp>
      <p:sp>
        <p:nvSpPr>
          <p:cNvPr id="254" name="4.0%"/>
          <p:cNvSpPr txBox="1"/>
          <p:nvPr/>
        </p:nvSpPr>
        <p:spPr>
          <a:xfrm>
            <a:off x="3246308" y="4198698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4.0%</a:t>
            </a:r>
          </a:p>
        </p:txBody>
      </p:sp>
      <p:sp>
        <p:nvSpPr>
          <p:cNvPr id="255" name="3.0%"/>
          <p:cNvSpPr txBox="1"/>
          <p:nvPr/>
        </p:nvSpPr>
        <p:spPr>
          <a:xfrm>
            <a:off x="3491944" y="4353241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3.0%</a:t>
            </a:r>
          </a:p>
        </p:txBody>
      </p:sp>
      <p:sp>
        <p:nvSpPr>
          <p:cNvPr id="256" name="2.4%"/>
          <p:cNvSpPr txBox="1"/>
          <p:nvPr/>
        </p:nvSpPr>
        <p:spPr>
          <a:xfrm>
            <a:off x="3733244" y="4447279"/>
            <a:ext cx="253977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2.4%</a:t>
            </a:r>
          </a:p>
        </p:txBody>
      </p:sp>
      <p:sp>
        <p:nvSpPr>
          <p:cNvPr id="257" name="21년"/>
          <p:cNvSpPr txBox="1"/>
          <p:nvPr/>
        </p:nvSpPr>
        <p:spPr>
          <a:xfrm>
            <a:off x="25243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58" name="22년"/>
          <p:cNvSpPr txBox="1"/>
          <p:nvPr/>
        </p:nvSpPr>
        <p:spPr>
          <a:xfrm>
            <a:off x="27656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59" name="22년"/>
          <p:cNvSpPr txBox="1"/>
          <p:nvPr/>
        </p:nvSpPr>
        <p:spPr>
          <a:xfrm>
            <a:off x="30069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60" name="21년"/>
          <p:cNvSpPr txBox="1"/>
          <p:nvPr/>
        </p:nvSpPr>
        <p:spPr>
          <a:xfrm>
            <a:off x="32482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61" name="22년"/>
          <p:cNvSpPr txBox="1"/>
          <p:nvPr/>
        </p:nvSpPr>
        <p:spPr>
          <a:xfrm>
            <a:off x="34895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62" name="22년"/>
          <p:cNvSpPr txBox="1"/>
          <p:nvPr/>
        </p:nvSpPr>
        <p:spPr>
          <a:xfrm>
            <a:off x="3730807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63" name="상반기"/>
          <p:cNvSpPr txBox="1"/>
          <p:nvPr/>
        </p:nvSpPr>
        <p:spPr>
          <a:xfrm>
            <a:off x="2726334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4" name="하반기"/>
          <p:cNvSpPr txBox="1"/>
          <p:nvPr/>
        </p:nvSpPr>
        <p:spPr>
          <a:xfrm>
            <a:off x="2967634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5" name="상반기"/>
          <p:cNvSpPr txBox="1"/>
          <p:nvPr/>
        </p:nvSpPr>
        <p:spPr>
          <a:xfrm>
            <a:off x="3450234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6" name="하반기"/>
          <p:cNvSpPr txBox="1"/>
          <p:nvPr/>
        </p:nvSpPr>
        <p:spPr>
          <a:xfrm>
            <a:off x="3691534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7" name="모서리가 둥근 직사각형"/>
          <p:cNvSpPr/>
          <p:nvPr/>
        </p:nvSpPr>
        <p:spPr>
          <a:xfrm>
            <a:off x="2564047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8" name="장애인구"/>
          <p:cNvSpPr txBox="1"/>
          <p:nvPr/>
        </p:nvSpPr>
        <p:spPr>
          <a:xfrm>
            <a:off x="2578025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9" name="모서리가 둥근 직사각형"/>
          <p:cNvSpPr/>
          <p:nvPr/>
        </p:nvSpPr>
        <p:spPr>
          <a:xfrm>
            <a:off x="3287947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0" name="전체인구"/>
          <p:cNvSpPr txBox="1"/>
          <p:nvPr/>
        </p:nvSpPr>
        <p:spPr>
          <a:xfrm>
            <a:off x="3301925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전체인구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1" name="직사각형"/>
          <p:cNvSpPr/>
          <p:nvPr/>
        </p:nvSpPr>
        <p:spPr>
          <a:xfrm>
            <a:off x="4174920" y="4567127"/>
            <a:ext cx="167601" cy="404923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2" name="직사각형"/>
          <p:cNvSpPr/>
          <p:nvPr/>
        </p:nvSpPr>
        <p:spPr>
          <a:xfrm>
            <a:off x="4416220" y="4507388"/>
            <a:ext cx="167601" cy="464662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3" name="직사각형"/>
          <p:cNvSpPr/>
          <p:nvPr/>
        </p:nvSpPr>
        <p:spPr>
          <a:xfrm>
            <a:off x="4657520" y="4584141"/>
            <a:ext cx="167601" cy="387909"/>
          </a:xfrm>
          <a:prstGeom prst="rect">
            <a:avLst/>
          </a:prstGeom>
          <a:solidFill>
            <a:srgbClr val="1994C0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4" name="직사각형"/>
          <p:cNvSpPr/>
          <p:nvPr/>
        </p:nvSpPr>
        <p:spPr>
          <a:xfrm>
            <a:off x="4898820" y="4032690"/>
            <a:ext cx="167601" cy="93936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5" name="직사각형"/>
          <p:cNvSpPr/>
          <p:nvPr/>
        </p:nvSpPr>
        <p:spPr>
          <a:xfrm>
            <a:off x="5140120" y="3962743"/>
            <a:ext cx="167601" cy="1009307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6" name="직사각형"/>
          <p:cNvSpPr/>
          <p:nvPr/>
        </p:nvSpPr>
        <p:spPr>
          <a:xfrm>
            <a:off x="5381420" y="3997094"/>
            <a:ext cx="167601" cy="974956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7" name="선"/>
          <p:cNvSpPr/>
          <p:nvPr/>
        </p:nvSpPr>
        <p:spPr>
          <a:xfrm flipV="1">
            <a:off x="4123630" y="4975816"/>
            <a:ext cx="1476680" cy="2585"/>
          </a:xfrm>
          <a:prstGeom prst="line">
            <a:avLst/>
          </a:prstGeom>
          <a:ln w="16510">
            <a:solidFill>
              <a:srgbClr val="535353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8" name="34.6%"/>
          <p:cNvSpPr txBox="1"/>
          <p:nvPr/>
        </p:nvSpPr>
        <p:spPr>
          <a:xfrm>
            <a:off x="4110924" y="4364526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34.6%</a:t>
            </a:r>
          </a:p>
        </p:txBody>
      </p:sp>
      <p:sp>
        <p:nvSpPr>
          <p:cNvPr id="279" name="36.4%"/>
          <p:cNvSpPr txBox="1"/>
          <p:nvPr/>
        </p:nvSpPr>
        <p:spPr>
          <a:xfrm>
            <a:off x="4355425" y="4286724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36.4%</a:t>
            </a:r>
          </a:p>
        </p:txBody>
      </p:sp>
      <p:sp>
        <p:nvSpPr>
          <p:cNvPr id="280" name="34.3%"/>
          <p:cNvSpPr txBox="1"/>
          <p:nvPr/>
        </p:nvSpPr>
        <p:spPr>
          <a:xfrm>
            <a:off x="4593524" y="4374985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34.3%</a:t>
            </a:r>
          </a:p>
        </p:txBody>
      </p:sp>
      <p:sp>
        <p:nvSpPr>
          <p:cNvPr id="281" name="61.2%"/>
          <p:cNvSpPr txBox="1"/>
          <p:nvPr/>
        </p:nvSpPr>
        <p:spPr>
          <a:xfrm>
            <a:off x="4830487" y="3845210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61.2%</a:t>
            </a:r>
          </a:p>
        </p:txBody>
      </p:sp>
      <p:sp>
        <p:nvSpPr>
          <p:cNvPr id="282" name="63.0%"/>
          <p:cNvSpPr txBox="1"/>
          <p:nvPr/>
        </p:nvSpPr>
        <p:spPr>
          <a:xfrm>
            <a:off x="5076124" y="3740466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63.0%</a:t>
            </a:r>
          </a:p>
        </p:txBody>
      </p:sp>
      <p:sp>
        <p:nvSpPr>
          <p:cNvPr id="283" name="62.7%"/>
          <p:cNvSpPr txBox="1"/>
          <p:nvPr/>
        </p:nvSpPr>
        <p:spPr>
          <a:xfrm>
            <a:off x="5317424" y="3793229"/>
            <a:ext cx="295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62.7%</a:t>
            </a:r>
          </a:p>
        </p:txBody>
      </p:sp>
      <p:sp>
        <p:nvSpPr>
          <p:cNvPr id="284" name="21년"/>
          <p:cNvSpPr txBox="1"/>
          <p:nvPr/>
        </p:nvSpPr>
        <p:spPr>
          <a:xfrm>
            <a:off x="41292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85" name="22년"/>
          <p:cNvSpPr txBox="1"/>
          <p:nvPr/>
        </p:nvSpPr>
        <p:spPr>
          <a:xfrm>
            <a:off x="43705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86" name="22년"/>
          <p:cNvSpPr txBox="1"/>
          <p:nvPr/>
        </p:nvSpPr>
        <p:spPr>
          <a:xfrm>
            <a:off x="46118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87" name="21년"/>
          <p:cNvSpPr txBox="1"/>
          <p:nvPr/>
        </p:nvSpPr>
        <p:spPr>
          <a:xfrm>
            <a:off x="48531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21년</a:t>
            </a:r>
          </a:p>
        </p:txBody>
      </p:sp>
      <p:sp>
        <p:nvSpPr>
          <p:cNvPr id="288" name="22년"/>
          <p:cNvSpPr txBox="1"/>
          <p:nvPr/>
        </p:nvSpPr>
        <p:spPr>
          <a:xfrm>
            <a:off x="50944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89" name="22년"/>
          <p:cNvSpPr txBox="1"/>
          <p:nvPr/>
        </p:nvSpPr>
        <p:spPr>
          <a:xfrm>
            <a:off x="5335794" y="5012011"/>
            <a:ext cx="25885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22년</a:t>
            </a:r>
          </a:p>
        </p:txBody>
      </p:sp>
      <p:sp>
        <p:nvSpPr>
          <p:cNvPr id="290" name="상반기"/>
          <p:cNvSpPr txBox="1"/>
          <p:nvPr/>
        </p:nvSpPr>
        <p:spPr>
          <a:xfrm>
            <a:off x="4331321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1" name="하반기"/>
          <p:cNvSpPr txBox="1"/>
          <p:nvPr/>
        </p:nvSpPr>
        <p:spPr>
          <a:xfrm>
            <a:off x="4572621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2" name="상반기"/>
          <p:cNvSpPr txBox="1"/>
          <p:nvPr/>
        </p:nvSpPr>
        <p:spPr>
          <a:xfrm>
            <a:off x="5055221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3" name="하반기"/>
          <p:cNvSpPr txBox="1"/>
          <p:nvPr/>
        </p:nvSpPr>
        <p:spPr>
          <a:xfrm>
            <a:off x="5296521" y="5164411"/>
            <a:ext cx="337399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00" spc="-63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하반기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4" name="모서리가 둥근 직사각형"/>
          <p:cNvSpPr/>
          <p:nvPr/>
        </p:nvSpPr>
        <p:spPr>
          <a:xfrm>
            <a:off x="4169034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5" name="장애인구"/>
          <p:cNvSpPr txBox="1"/>
          <p:nvPr/>
        </p:nvSpPr>
        <p:spPr>
          <a:xfrm>
            <a:off x="4183012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장애인구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6" name="모서리가 둥근 직사각형"/>
          <p:cNvSpPr/>
          <p:nvPr/>
        </p:nvSpPr>
        <p:spPr>
          <a:xfrm>
            <a:off x="4892934" y="5456647"/>
            <a:ext cx="661972" cy="318563"/>
          </a:xfrm>
          <a:prstGeom prst="roundRect">
            <a:avLst>
              <a:gd name="adj" fmla="val 10674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7" name="전체인구"/>
          <p:cNvSpPr txBox="1"/>
          <p:nvPr/>
        </p:nvSpPr>
        <p:spPr>
          <a:xfrm>
            <a:off x="4906912" y="5496559"/>
            <a:ext cx="63401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100" spc="-4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전체인구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170650-01A0-09A8-4DD4-D4043CFF03A4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ACBE5DB8-AB17-6350-388F-47FD5D70FA62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4" name="이등변 삼각형 3">
              <a:extLst>
                <a:ext uri="{FF2B5EF4-FFF2-40B4-BE49-F238E27FC236}">
                  <a16:creationId xmlns:a16="http://schemas.microsoft.com/office/drawing/2014/main" id="{E079ED91-02FB-FA0F-220F-B6039E288090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15" name="이미지" descr="이미지">
            <a:extLst>
              <a:ext uri="{FF2B5EF4-FFF2-40B4-BE49-F238E27FC236}">
                <a16:creationId xmlns:a16="http://schemas.microsoft.com/office/drawing/2014/main" id="{BA366A11-9D7A-44A3-AEDA-166BAC767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3" y="1338579"/>
            <a:ext cx="308578" cy="30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이미지" descr="이미지">
            <a:extLst>
              <a:ext uri="{FF2B5EF4-FFF2-40B4-BE49-F238E27FC236}">
                <a16:creationId xmlns:a16="http://schemas.microsoft.com/office/drawing/2014/main" id="{4BFBAD5D-6F1A-41D8-9952-33A8F5F20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3" y="1873952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이미지" descr="이미지"/>
          <p:cNvPicPr>
            <a:picLocks noChangeAspect="1"/>
          </p:cNvPicPr>
          <p:nvPr/>
        </p:nvPicPr>
        <p:blipFill>
          <a:blip r:embed="rId2">
            <a:alphaModFix amt="43208"/>
          </a:blip>
          <a:srcRect l="15189" t="17760" r="5425" b="38688"/>
          <a:stretch>
            <a:fillRect/>
          </a:stretch>
        </p:blipFill>
        <p:spPr>
          <a:xfrm>
            <a:off x="-1854" y="2525966"/>
            <a:ext cx="12195881" cy="4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원"/>
          <p:cNvSpPr/>
          <p:nvPr/>
        </p:nvSpPr>
        <p:spPr>
          <a:xfrm>
            <a:off x="980370" y="4630160"/>
            <a:ext cx="1458481" cy="145848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0" name="원"/>
          <p:cNvSpPr/>
          <p:nvPr/>
        </p:nvSpPr>
        <p:spPr>
          <a:xfrm>
            <a:off x="2900610" y="4630160"/>
            <a:ext cx="1458481" cy="145848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1" name="원"/>
          <p:cNvSpPr/>
          <p:nvPr/>
        </p:nvSpPr>
        <p:spPr>
          <a:xfrm>
            <a:off x="4902130" y="4630160"/>
            <a:ext cx="1458481" cy="145848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4" name="문제점"/>
          <p:cNvSpPr txBox="1"/>
          <p:nvPr/>
        </p:nvSpPr>
        <p:spPr>
          <a:xfrm>
            <a:off x="586041" y="492759"/>
            <a:ext cx="108991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솔루션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7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기존 컨테이너의 문제점"/>
          <p:cNvSpPr txBox="1"/>
          <p:nvPr/>
        </p:nvSpPr>
        <p:spPr>
          <a:xfrm>
            <a:off x="992441" y="1573106"/>
            <a:ext cx="16663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-96">
                <a:solidFill>
                  <a:srgbClr val="2B6437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기존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문제점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31" name="이미지" descr="이미지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1865" y="2369241"/>
            <a:ext cx="5703406" cy="194847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03"/>
          <p:cNvSpPr txBox="1"/>
          <p:nvPr/>
        </p:nvSpPr>
        <p:spPr>
          <a:xfrm>
            <a:off x="5449674" y="2489411"/>
            <a:ext cx="27674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spc="-56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</a:p>
        </p:txBody>
      </p:sp>
      <p:sp>
        <p:nvSpPr>
          <p:cNvPr id="333" name="열전도율이 높다"/>
          <p:cNvSpPr txBox="1"/>
          <p:nvPr/>
        </p:nvSpPr>
        <p:spPr>
          <a:xfrm>
            <a:off x="1047572" y="2986306"/>
            <a:ext cx="1324078" cy="75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2000" spc="-79">
                <a:solidFill>
                  <a:srgbClr val="82B364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열전도율이</a:t>
            </a:r>
            <a:b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높다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4" name="비나 눈으로 습도 예민"/>
          <p:cNvSpPr txBox="1"/>
          <p:nvPr/>
        </p:nvSpPr>
        <p:spPr>
          <a:xfrm>
            <a:off x="2955742" y="2986306"/>
            <a:ext cx="1403716" cy="75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2000" spc="-79">
                <a:solidFill>
                  <a:srgbClr val="4D6A3B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비나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눈으로</a:t>
            </a:r>
            <a:b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습도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예민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5" name="획일화된 외부 디자인으로"/>
          <p:cNvSpPr txBox="1"/>
          <p:nvPr/>
        </p:nvSpPr>
        <p:spPr>
          <a:xfrm>
            <a:off x="4639837" y="2947333"/>
            <a:ext cx="1896416" cy="75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2000" spc="-79">
                <a:solidFill>
                  <a:srgbClr val="2B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획일화된</a:t>
            </a:r>
            <a:b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외부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디자인으로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6" name="겨울에는 춥고, 여름에는 덥다"/>
          <p:cNvSpPr txBox="1"/>
          <p:nvPr/>
        </p:nvSpPr>
        <p:spPr>
          <a:xfrm>
            <a:off x="999224" y="5014754"/>
            <a:ext cx="1420773" cy="6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1700" spc="-10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겨울에는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춥고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여름에는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덥다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7" name="부식이 쉬워 관리가 어렵다"/>
          <p:cNvSpPr txBox="1"/>
          <p:nvPr/>
        </p:nvSpPr>
        <p:spPr>
          <a:xfrm>
            <a:off x="2942621" y="5014755"/>
            <a:ext cx="1385762" cy="6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1700" spc="-10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부식이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쉬워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관리가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어렵다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8" name="변형이 어렵다"/>
          <p:cNvSpPr txBox="1"/>
          <p:nvPr/>
        </p:nvSpPr>
        <p:spPr>
          <a:xfrm>
            <a:off x="4938489" y="5171720"/>
            <a:ext cx="1385762" cy="375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ct val="120000"/>
              </a:lnSpc>
              <a:defRPr sz="1700" spc="-10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변형이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어렵다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0" name="선"/>
          <p:cNvSpPr/>
          <p:nvPr/>
        </p:nvSpPr>
        <p:spPr>
          <a:xfrm>
            <a:off x="5139282" y="2834851"/>
            <a:ext cx="89752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1" name="02"/>
          <p:cNvSpPr txBox="1"/>
          <p:nvPr/>
        </p:nvSpPr>
        <p:spPr>
          <a:xfrm>
            <a:off x="3491480" y="2489411"/>
            <a:ext cx="27674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spc="-56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</a:p>
        </p:txBody>
      </p:sp>
      <p:sp>
        <p:nvSpPr>
          <p:cNvPr id="342" name="선"/>
          <p:cNvSpPr/>
          <p:nvPr/>
        </p:nvSpPr>
        <p:spPr>
          <a:xfrm>
            <a:off x="3181088" y="2834851"/>
            <a:ext cx="89752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3" name="01"/>
          <p:cNvSpPr txBox="1"/>
          <p:nvPr/>
        </p:nvSpPr>
        <p:spPr>
          <a:xfrm>
            <a:off x="1571240" y="2489411"/>
            <a:ext cx="27674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 spc="-56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</a:p>
        </p:txBody>
      </p:sp>
      <p:sp>
        <p:nvSpPr>
          <p:cNvPr id="344" name="선"/>
          <p:cNvSpPr/>
          <p:nvPr/>
        </p:nvSpPr>
        <p:spPr>
          <a:xfrm>
            <a:off x="1260848" y="2834851"/>
            <a:ext cx="89752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5" name="원"/>
          <p:cNvSpPr/>
          <p:nvPr/>
        </p:nvSpPr>
        <p:spPr>
          <a:xfrm>
            <a:off x="5575118" y="4575809"/>
            <a:ext cx="112505" cy="11250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2B6437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6" name="원"/>
          <p:cNvSpPr/>
          <p:nvPr/>
        </p:nvSpPr>
        <p:spPr>
          <a:xfrm>
            <a:off x="3573598" y="4575809"/>
            <a:ext cx="112505" cy="1125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D693C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7" name="원"/>
          <p:cNvSpPr/>
          <p:nvPr/>
        </p:nvSpPr>
        <p:spPr>
          <a:xfrm>
            <a:off x="1653358" y="4575809"/>
            <a:ext cx="112505" cy="112506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2B364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8" name="선"/>
          <p:cNvSpPr/>
          <p:nvPr/>
        </p:nvSpPr>
        <p:spPr>
          <a:xfrm flipV="1">
            <a:off x="5631370" y="4153669"/>
            <a:ext cx="1" cy="380232"/>
          </a:xfrm>
          <a:prstGeom prst="line">
            <a:avLst/>
          </a:prstGeom>
          <a:ln w="1905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9" name="선"/>
          <p:cNvSpPr/>
          <p:nvPr/>
        </p:nvSpPr>
        <p:spPr>
          <a:xfrm flipV="1">
            <a:off x="3629850" y="4153669"/>
            <a:ext cx="1" cy="380231"/>
          </a:xfrm>
          <a:prstGeom prst="line">
            <a:avLst/>
          </a:prstGeom>
          <a:ln w="1905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0" name="선"/>
          <p:cNvSpPr/>
          <p:nvPr/>
        </p:nvSpPr>
        <p:spPr>
          <a:xfrm flipV="1">
            <a:off x="1709610" y="4153669"/>
            <a:ext cx="1" cy="380231"/>
          </a:xfrm>
          <a:prstGeom prst="line">
            <a:avLst/>
          </a:prstGeom>
          <a:ln w="1905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745D7FF-8B61-DF3F-2199-C069295D214C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25E0A8A7-60D5-35AC-7EBE-8AEC58A91EA2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이등변 삼각형 4">
              <a:extLst>
                <a:ext uri="{FF2B5EF4-FFF2-40B4-BE49-F238E27FC236}">
                  <a16:creationId xmlns:a16="http://schemas.microsoft.com/office/drawing/2014/main" id="{A1827492-A4B9-0DD0-B326-92AD23DDE1E5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0FF22FA-97E7-73A7-6AEE-A2FEA05D658F}"/>
              </a:ext>
            </a:extLst>
          </p:cNvPr>
          <p:cNvSpPr/>
          <p:nvPr/>
        </p:nvSpPr>
        <p:spPr>
          <a:xfrm>
            <a:off x="6913735" y="2326985"/>
            <a:ext cx="4771589" cy="3624757"/>
          </a:xfrm>
          <a:prstGeom prst="roundRect">
            <a:avLst>
              <a:gd name="adj" fmla="val 3341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　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</a:p>
        </p:txBody>
      </p:sp>
      <p:pic>
        <p:nvPicPr>
          <p:cNvPr id="34" name="이미지" descr="이미지">
            <a:extLst>
              <a:ext uri="{FF2B5EF4-FFF2-40B4-BE49-F238E27FC236}">
                <a16:creationId xmlns:a16="http://schemas.microsoft.com/office/drawing/2014/main" id="{D0AA9B17-D667-4B66-B2F4-0B27B7A85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08" y="1649652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모서리가 둥근 직사각형"/>
          <p:cNvSpPr/>
          <p:nvPr/>
        </p:nvSpPr>
        <p:spPr>
          <a:xfrm>
            <a:off x="9551086" y="2426963"/>
            <a:ext cx="1055954" cy="3589127"/>
          </a:xfrm>
          <a:prstGeom prst="roundRect">
            <a:avLst>
              <a:gd name="adj" fmla="val 12902"/>
            </a:avLst>
          </a:prstGeom>
          <a:solidFill>
            <a:srgbClr val="FFFFFF"/>
          </a:solidFill>
          <a:ln w="2540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" name="해결책"/>
          <p:cNvSpPr txBox="1"/>
          <p:nvPr/>
        </p:nvSpPr>
        <p:spPr>
          <a:xfrm>
            <a:off x="586041" y="492759"/>
            <a:ext cx="1089912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솔루션</a:t>
            </a:r>
            <a:endParaRPr lang="en-US" altLang="ko-KR"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9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1" name="큐브홈 VS 일반 컨테이너"/>
          <p:cNvSpPr txBox="1"/>
          <p:nvPr/>
        </p:nvSpPr>
        <p:spPr>
          <a:xfrm>
            <a:off x="5950521" y="1573106"/>
            <a:ext cx="17630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spc="-96">
                <a:solidFill>
                  <a:srgbClr val="2B6437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아이템 강점 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5" name="내산, 내알칼리성 등  내식성이 우수하여 부식되거나 썩지 않음"/>
          <p:cNvSpPr txBox="1"/>
          <p:nvPr/>
        </p:nvSpPr>
        <p:spPr>
          <a:xfrm>
            <a:off x="6722681" y="2479192"/>
            <a:ext cx="2231763" cy="106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lnSpc>
                <a:spcPct val="120000"/>
              </a:lnSpc>
              <a:defRPr spc="-72">
                <a:solidFill>
                  <a:srgbClr val="535353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내산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내알칼리성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 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내식성이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우수하여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부식되거나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썩지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않음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66" name="선"/>
          <p:cNvSpPr/>
          <p:nvPr/>
        </p:nvSpPr>
        <p:spPr>
          <a:xfrm>
            <a:off x="10844536" y="1777501"/>
            <a:ext cx="917055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선"/>
          <p:cNvSpPr/>
          <p:nvPr/>
        </p:nvSpPr>
        <p:spPr>
          <a:xfrm>
            <a:off x="10844536" y="2285501"/>
            <a:ext cx="917054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8" name="가볍고 기계적 강도가 우수하여 제작, 설치, 운반에 용이함"/>
          <p:cNvSpPr txBox="1"/>
          <p:nvPr/>
        </p:nvSpPr>
        <p:spPr>
          <a:xfrm>
            <a:off x="6722681" y="3882634"/>
            <a:ext cx="3190680" cy="737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lnSpc>
                <a:spcPct val="120000"/>
              </a:lnSpc>
              <a:defRPr spc="-72">
                <a:solidFill>
                  <a:srgbClr val="535353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가볍고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기계적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강도가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우수하여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제작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,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설치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,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운반에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용이함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69" name="열차단율이 우수하여 내성, 보온, 보냉 등 단열효과가 뛰어남"/>
          <p:cNvSpPr txBox="1"/>
          <p:nvPr/>
        </p:nvSpPr>
        <p:spPr>
          <a:xfrm>
            <a:off x="6722681" y="4955185"/>
            <a:ext cx="2159243" cy="107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lnSpc>
                <a:spcPct val="120000"/>
              </a:lnSpc>
              <a:defRPr spc="-72">
                <a:solidFill>
                  <a:srgbClr val="535353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열차단율이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우수하여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내성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보온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보냉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단열효과가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NanumSquare_ac ExtraBold"/>
                <a:sym typeface="NanumSquare_ac ExtraBold"/>
              </a:rPr>
              <a:t>뛰어남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70" name="원"/>
          <p:cNvSpPr/>
          <p:nvPr/>
        </p:nvSpPr>
        <p:spPr>
          <a:xfrm>
            <a:off x="9687805" y="2620364"/>
            <a:ext cx="782516" cy="7849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1" name="원"/>
          <p:cNvSpPr/>
          <p:nvPr/>
        </p:nvSpPr>
        <p:spPr>
          <a:xfrm>
            <a:off x="9687805" y="3859114"/>
            <a:ext cx="782517" cy="7849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2" name="원"/>
          <p:cNvSpPr/>
          <p:nvPr/>
        </p:nvSpPr>
        <p:spPr>
          <a:xfrm>
            <a:off x="9687805" y="5097864"/>
            <a:ext cx="782517" cy="7849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3" name="원"/>
          <p:cNvSpPr/>
          <p:nvPr/>
        </p:nvSpPr>
        <p:spPr>
          <a:xfrm>
            <a:off x="10911805" y="2620365"/>
            <a:ext cx="782517" cy="784997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4" name="원"/>
          <p:cNvSpPr/>
          <p:nvPr/>
        </p:nvSpPr>
        <p:spPr>
          <a:xfrm>
            <a:off x="10911805" y="3859114"/>
            <a:ext cx="782517" cy="784998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5" name="원"/>
          <p:cNvSpPr/>
          <p:nvPr/>
        </p:nvSpPr>
        <p:spPr>
          <a:xfrm>
            <a:off x="10911805" y="5097864"/>
            <a:ext cx="782517" cy="784998"/>
          </a:xfrm>
          <a:prstGeom prst="ellipse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6" name="취약"/>
          <p:cNvSpPr txBox="1"/>
          <p:nvPr/>
        </p:nvSpPr>
        <p:spPr>
          <a:xfrm>
            <a:off x="11089737" y="2851281"/>
            <a:ext cx="426654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취약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7" name="매우 강함"/>
          <p:cNvSpPr txBox="1"/>
          <p:nvPr/>
        </p:nvSpPr>
        <p:spPr>
          <a:xfrm>
            <a:off x="11089737" y="3974615"/>
            <a:ext cx="4266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1500" spc="-59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매우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강함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8" name="매우 취약"/>
          <p:cNvSpPr txBox="1"/>
          <p:nvPr/>
        </p:nvSpPr>
        <p:spPr>
          <a:xfrm>
            <a:off x="11089737" y="5213365"/>
            <a:ext cx="4266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1500" spc="-59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매우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취약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9" name="매우 강함"/>
          <p:cNvSpPr txBox="1"/>
          <p:nvPr/>
        </p:nvSpPr>
        <p:spPr>
          <a:xfrm>
            <a:off x="9841339" y="2735865"/>
            <a:ext cx="46191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1500" spc="-59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매우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강함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0" name="강함"/>
          <p:cNvSpPr txBox="1"/>
          <p:nvPr/>
        </p:nvSpPr>
        <p:spPr>
          <a:xfrm>
            <a:off x="9841339" y="4090031"/>
            <a:ext cx="461919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강함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1" name="매우 강함"/>
          <p:cNvSpPr txBox="1"/>
          <p:nvPr/>
        </p:nvSpPr>
        <p:spPr>
          <a:xfrm>
            <a:off x="9841339" y="5213365"/>
            <a:ext cx="46191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1500" spc="-59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매우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강함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2" name="선"/>
          <p:cNvSpPr/>
          <p:nvPr/>
        </p:nvSpPr>
        <p:spPr>
          <a:xfrm>
            <a:off x="6657530" y="3677958"/>
            <a:ext cx="2788939" cy="1"/>
          </a:xfrm>
          <a:prstGeom prst="line">
            <a:avLst/>
          </a:prstGeom>
          <a:ln w="1905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선"/>
          <p:cNvSpPr/>
          <p:nvPr/>
        </p:nvSpPr>
        <p:spPr>
          <a:xfrm>
            <a:off x="6657530" y="4794788"/>
            <a:ext cx="2788939" cy="1"/>
          </a:xfrm>
          <a:prstGeom prst="line">
            <a:avLst/>
          </a:prstGeom>
          <a:ln w="1905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4" name="선"/>
          <p:cNvSpPr/>
          <p:nvPr/>
        </p:nvSpPr>
        <p:spPr>
          <a:xfrm>
            <a:off x="9614090" y="3677958"/>
            <a:ext cx="916416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5" name="선"/>
          <p:cNvSpPr/>
          <p:nvPr/>
        </p:nvSpPr>
        <p:spPr>
          <a:xfrm>
            <a:off x="9614089" y="4811606"/>
            <a:ext cx="916416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6" name="선"/>
          <p:cNvSpPr/>
          <p:nvPr/>
        </p:nvSpPr>
        <p:spPr>
          <a:xfrm>
            <a:off x="10844281" y="3677958"/>
            <a:ext cx="916416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7" name="선"/>
          <p:cNvSpPr/>
          <p:nvPr/>
        </p:nvSpPr>
        <p:spPr>
          <a:xfrm>
            <a:off x="10844855" y="4811606"/>
            <a:ext cx="916417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3" name="단열효과가 뛰어남"/>
          <p:cNvSpPr txBox="1"/>
          <p:nvPr/>
        </p:nvSpPr>
        <p:spPr>
          <a:xfrm>
            <a:off x="1084801" y="5162951"/>
            <a:ext cx="92396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2000" spc="-79">
                <a:solidFill>
                  <a:srgbClr val="82B364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95" name="관리가 우수함"/>
          <p:cNvSpPr txBox="1"/>
          <p:nvPr/>
        </p:nvSpPr>
        <p:spPr>
          <a:xfrm>
            <a:off x="2778282" y="5162951"/>
            <a:ext cx="92395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2000" spc="-79">
                <a:solidFill>
                  <a:srgbClr val="4D693C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397" name="설계제작 가능"/>
          <p:cNvSpPr txBox="1"/>
          <p:nvPr/>
        </p:nvSpPr>
        <p:spPr>
          <a:xfrm>
            <a:off x="4471306" y="5162951"/>
            <a:ext cx="92396" cy="440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2000" spc="-79">
                <a:solidFill>
                  <a:srgbClr val="2B6437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  <a:cs typeface="NanumSquare_ac ExtraBold"/>
              <a:sym typeface="NanumSquare_ac ExtraBold"/>
            </a:endParaRPr>
          </a:p>
        </p:txBody>
      </p:sp>
      <p:sp>
        <p:nvSpPr>
          <p:cNvPr id="401" name="도형"/>
          <p:cNvSpPr/>
          <p:nvPr/>
        </p:nvSpPr>
        <p:spPr>
          <a:xfrm>
            <a:off x="5613399" y="2478881"/>
            <a:ext cx="1013620" cy="110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1" y="0"/>
                </a:moveTo>
                <a:cubicBezTo>
                  <a:pt x="2049" y="0"/>
                  <a:pt x="1542" y="1"/>
                  <a:pt x="1201" y="132"/>
                </a:cubicBezTo>
                <a:cubicBezTo>
                  <a:pt x="710" y="295"/>
                  <a:pt x="323" y="649"/>
                  <a:pt x="144" y="1099"/>
                </a:cubicBezTo>
                <a:cubicBezTo>
                  <a:pt x="1" y="1411"/>
                  <a:pt x="0" y="1883"/>
                  <a:pt x="0" y="2662"/>
                </a:cubicBezTo>
                <a:lnTo>
                  <a:pt x="0" y="18945"/>
                </a:lnTo>
                <a:cubicBezTo>
                  <a:pt x="0" y="19725"/>
                  <a:pt x="1" y="20189"/>
                  <a:pt x="144" y="20501"/>
                </a:cubicBezTo>
                <a:cubicBezTo>
                  <a:pt x="323" y="20951"/>
                  <a:pt x="710" y="21305"/>
                  <a:pt x="1201" y="21468"/>
                </a:cubicBezTo>
                <a:cubicBezTo>
                  <a:pt x="1542" y="21599"/>
                  <a:pt x="2049" y="21600"/>
                  <a:pt x="2901" y="21600"/>
                </a:cubicBezTo>
                <a:lnTo>
                  <a:pt x="16517" y="21600"/>
                </a:lnTo>
                <a:cubicBezTo>
                  <a:pt x="17369" y="21600"/>
                  <a:pt x="17885" y="21599"/>
                  <a:pt x="18226" y="21468"/>
                </a:cubicBezTo>
                <a:cubicBezTo>
                  <a:pt x="18717" y="21305"/>
                  <a:pt x="19104" y="20951"/>
                  <a:pt x="19283" y="20501"/>
                </a:cubicBezTo>
                <a:cubicBezTo>
                  <a:pt x="19425" y="20189"/>
                  <a:pt x="19418" y="19725"/>
                  <a:pt x="19418" y="18945"/>
                </a:cubicBezTo>
                <a:lnTo>
                  <a:pt x="19418" y="12174"/>
                </a:lnTo>
                <a:lnTo>
                  <a:pt x="21600" y="10409"/>
                </a:lnTo>
                <a:lnTo>
                  <a:pt x="19418" y="8645"/>
                </a:lnTo>
                <a:lnTo>
                  <a:pt x="19418" y="2662"/>
                </a:lnTo>
                <a:cubicBezTo>
                  <a:pt x="19418" y="1883"/>
                  <a:pt x="19425" y="1411"/>
                  <a:pt x="19283" y="1099"/>
                </a:cubicBezTo>
                <a:cubicBezTo>
                  <a:pt x="19104" y="649"/>
                  <a:pt x="18717" y="295"/>
                  <a:pt x="18226" y="132"/>
                </a:cubicBezTo>
                <a:cubicBezTo>
                  <a:pt x="17885" y="1"/>
                  <a:pt x="17369" y="0"/>
                  <a:pt x="16517" y="0"/>
                </a:cubicBezTo>
                <a:lnTo>
                  <a:pt x="290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2" name="내식성"/>
          <p:cNvSpPr txBox="1"/>
          <p:nvPr/>
        </p:nvSpPr>
        <p:spPr>
          <a:xfrm>
            <a:off x="5705424" y="2855865"/>
            <a:ext cx="72019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700" spc="-6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내식성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3" name="도형"/>
          <p:cNvSpPr/>
          <p:nvPr/>
        </p:nvSpPr>
        <p:spPr>
          <a:xfrm>
            <a:off x="5613400" y="3697774"/>
            <a:ext cx="1013619" cy="110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1" y="0"/>
                </a:moveTo>
                <a:cubicBezTo>
                  <a:pt x="2049" y="0"/>
                  <a:pt x="1542" y="1"/>
                  <a:pt x="1201" y="132"/>
                </a:cubicBezTo>
                <a:cubicBezTo>
                  <a:pt x="710" y="295"/>
                  <a:pt x="323" y="649"/>
                  <a:pt x="144" y="1099"/>
                </a:cubicBezTo>
                <a:cubicBezTo>
                  <a:pt x="1" y="1411"/>
                  <a:pt x="0" y="1883"/>
                  <a:pt x="0" y="2662"/>
                </a:cubicBezTo>
                <a:lnTo>
                  <a:pt x="0" y="18945"/>
                </a:lnTo>
                <a:cubicBezTo>
                  <a:pt x="0" y="19725"/>
                  <a:pt x="1" y="20189"/>
                  <a:pt x="144" y="20501"/>
                </a:cubicBezTo>
                <a:cubicBezTo>
                  <a:pt x="323" y="20951"/>
                  <a:pt x="710" y="21305"/>
                  <a:pt x="1201" y="21468"/>
                </a:cubicBezTo>
                <a:cubicBezTo>
                  <a:pt x="1542" y="21599"/>
                  <a:pt x="2049" y="21600"/>
                  <a:pt x="2901" y="21600"/>
                </a:cubicBezTo>
                <a:lnTo>
                  <a:pt x="16517" y="21600"/>
                </a:lnTo>
                <a:cubicBezTo>
                  <a:pt x="17369" y="21600"/>
                  <a:pt x="17885" y="21599"/>
                  <a:pt x="18226" y="21468"/>
                </a:cubicBezTo>
                <a:cubicBezTo>
                  <a:pt x="18717" y="21305"/>
                  <a:pt x="19104" y="20951"/>
                  <a:pt x="19283" y="20501"/>
                </a:cubicBezTo>
                <a:cubicBezTo>
                  <a:pt x="19425" y="20189"/>
                  <a:pt x="19418" y="19725"/>
                  <a:pt x="19418" y="18945"/>
                </a:cubicBezTo>
                <a:lnTo>
                  <a:pt x="19418" y="12174"/>
                </a:lnTo>
                <a:lnTo>
                  <a:pt x="21600" y="10409"/>
                </a:lnTo>
                <a:lnTo>
                  <a:pt x="19418" y="8645"/>
                </a:lnTo>
                <a:lnTo>
                  <a:pt x="19418" y="2662"/>
                </a:lnTo>
                <a:cubicBezTo>
                  <a:pt x="19418" y="1883"/>
                  <a:pt x="19425" y="1411"/>
                  <a:pt x="19283" y="1099"/>
                </a:cubicBezTo>
                <a:cubicBezTo>
                  <a:pt x="19104" y="649"/>
                  <a:pt x="18717" y="295"/>
                  <a:pt x="18226" y="132"/>
                </a:cubicBezTo>
                <a:cubicBezTo>
                  <a:pt x="17885" y="1"/>
                  <a:pt x="17369" y="0"/>
                  <a:pt x="16517" y="0"/>
                </a:cubicBezTo>
                <a:lnTo>
                  <a:pt x="290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4" name="내구성"/>
          <p:cNvSpPr txBox="1"/>
          <p:nvPr/>
        </p:nvSpPr>
        <p:spPr>
          <a:xfrm>
            <a:off x="5705424" y="4074758"/>
            <a:ext cx="72019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700" spc="-6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내구성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5" name="도형"/>
          <p:cNvSpPr/>
          <p:nvPr/>
        </p:nvSpPr>
        <p:spPr>
          <a:xfrm>
            <a:off x="5613399" y="4910550"/>
            <a:ext cx="1013620" cy="110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1" y="0"/>
                </a:moveTo>
                <a:cubicBezTo>
                  <a:pt x="2049" y="0"/>
                  <a:pt x="1542" y="1"/>
                  <a:pt x="1201" y="132"/>
                </a:cubicBezTo>
                <a:cubicBezTo>
                  <a:pt x="710" y="295"/>
                  <a:pt x="323" y="649"/>
                  <a:pt x="144" y="1099"/>
                </a:cubicBezTo>
                <a:cubicBezTo>
                  <a:pt x="1" y="1411"/>
                  <a:pt x="0" y="1883"/>
                  <a:pt x="0" y="2662"/>
                </a:cubicBezTo>
                <a:lnTo>
                  <a:pt x="0" y="18945"/>
                </a:lnTo>
                <a:cubicBezTo>
                  <a:pt x="0" y="19725"/>
                  <a:pt x="1" y="20189"/>
                  <a:pt x="144" y="20501"/>
                </a:cubicBezTo>
                <a:cubicBezTo>
                  <a:pt x="323" y="20951"/>
                  <a:pt x="710" y="21305"/>
                  <a:pt x="1201" y="21468"/>
                </a:cubicBezTo>
                <a:cubicBezTo>
                  <a:pt x="1542" y="21599"/>
                  <a:pt x="2049" y="21600"/>
                  <a:pt x="2901" y="21600"/>
                </a:cubicBezTo>
                <a:lnTo>
                  <a:pt x="16517" y="21600"/>
                </a:lnTo>
                <a:cubicBezTo>
                  <a:pt x="17369" y="21600"/>
                  <a:pt x="17885" y="21599"/>
                  <a:pt x="18226" y="21468"/>
                </a:cubicBezTo>
                <a:cubicBezTo>
                  <a:pt x="18717" y="21305"/>
                  <a:pt x="19104" y="20951"/>
                  <a:pt x="19283" y="20501"/>
                </a:cubicBezTo>
                <a:cubicBezTo>
                  <a:pt x="19425" y="20189"/>
                  <a:pt x="19418" y="19725"/>
                  <a:pt x="19418" y="18945"/>
                </a:cubicBezTo>
                <a:lnTo>
                  <a:pt x="19418" y="12174"/>
                </a:lnTo>
                <a:lnTo>
                  <a:pt x="21600" y="10409"/>
                </a:lnTo>
                <a:lnTo>
                  <a:pt x="19418" y="8645"/>
                </a:lnTo>
                <a:lnTo>
                  <a:pt x="19418" y="2662"/>
                </a:lnTo>
                <a:cubicBezTo>
                  <a:pt x="19418" y="1883"/>
                  <a:pt x="19425" y="1411"/>
                  <a:pt x="19283" y="1099"/>
                </a:cubicBezTo>
                <a:cubicBezTo>
                  <a:pt x="19104" y="649"/>
                  <a:pt x="18717" y="295"/>
                  <a:pt x="18226" y="132"/>
                </a:cubicBezTo>
                <a:cubicBezTo>
                  <a:pt x="17885" y="1"/>
                  <a:pt x="17369" y="0"/>
                  <a:pt x="16517" y="0"/>
                </a:cubicBezTo>
                <a:lnTo>
                  <a:pt x="290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6" name="내열성"/>
          <p:cNvSpPr txBox="1"/>
          <p:nvPr/>
        </p:nvSpPr>
        <p:spPr>
          <a:xfrm>
            <a:off x="5705424" y="5287535"/>
            <a:ext cx="72019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700" spc="-6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내열성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03D1001-60D2-704E-E009-B94EE36DD712}"/>
              </a:ext>
            </a:extLst>
          </p:cNvPr>
          <p:cNvSpPr/>
          <p:nvPr/>
        </p:nvSpPr>
        <p:spPr>
          <a:xfrm>
            <a:off x="336108" y="2380908"/>
            <a:ext cx="4771589" cy="3624757"/>
          </a:xfrm>
          <a:prstGeom prst="roundRect">
            <a:avLst>
              <a:gd name="adj" fmla="val 3341"/>
            </a:avLst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솔루션이미지</a:t>
            </a:r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FD43284-D5D1-8547-CEBE-5BA9564AAE03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82C4E2C-D237-C457-E5EA-D1CEABB0515B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" name="이등변 삼각형 7">
              <a:extLst>
                <a:ext uri="{FF2B5EF4-FFF2-40B4-BE49-F238E27FC236}">
                  <a16:creationId xmlns:a16="http://schemas.microsoft.com/office/drawing/2014/main" id="{90DB9322-0C28-DF15-D2D0-39F881949509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44" name="이미지" descr="이미지">
            <a:extLst>
              <a:ext uri="{FF2B5EF4-FFF2-40B4-BE49-F238E27FC236}">
                <a16:creationId xmlns:a16="http://schemas.microsoft.com/office/drawing/2014/main" id="{1982437D-92F7-432F-B5CC-B64845248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51" y="1620044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해결책">
            <a:extLst>
              <a:ext uri="{FF2B5EF4-FFF2-40B4-BE49-F238E27FC236}">
                <a16:creationId xmlns:a16="http://schemas.microsoft.com/office/drawing/2014/main" id="{AD2EFF69-0CDD-ED1F-F243-1CC53D148B99}"/>
              </a:ext>
            </a:extLst>
          </p:cNvPr>
          <p:cNvSpPr txBox="1"/>
          <p:nvPr/>
        </p:nvSpPr>
        <p:spPr>
          <a:xfrm>
            <a:off x="586041" y="492759"/>
            <a:ext cx="1530545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 형태</a:t>
            </a:r>
            <a:endParaRPr lang="en-US" altLang="ko-KR"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선">
            <a:extLst>
              <a:ext uri="{FF2B5EF4-FFF2-40B4-BE49-F238E27FC236}">
                <a16:creationId xmlns:a16="http://schemas.microsoft.com/office/drawing/2014/main" id="{E1F8DF4E-8569-FBFB-1C65-0052440D9DD6}"/>
              </a:ext>
            </a:extLst>
          </p:cNvPr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4" name="이미지" descr="이미지">
            <a:extLst>
              <a:ext uri="{FF2B5EF4-FFF2-40B4-BE49-F238E27FC236}">
                <a16:creationId xmlns:a16="http://schemas.microsoft.com/office/drawing/2014/main" id="{CC503207-7312-4BDF-9572-0681B1D2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208"/>
          </a:blip>
          <a:srcRect l="15189" t="17760" r="5425" b="38688"/>
          <a:stretch>
            <a:fillRect/>
          </a:stretch>
        </p:blipFill>
        <p:spPr>
          <a:xfrm>
            <a:off x="-1854" y="2525966"/>
            <a:ext cx="12195881" cy="4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23D23518-7566-4638-A384-208DECA8FF18}"/>
              </a:ext>
            </a:extLst>
          </p:cNvPr>
          <p:cNvSpPr/>
          <p:nvPr/>
        </p:nvSpPr>
        <p:spPr>
          <a:xfrm>
            <a:off x="804272" y="2062423"/>
            <a:ext cx="3792170" cy="3079320"/>
          </a:xfrm>
          <a:prstGeom prst="rect">
            <a:avLst/>
          </a:prstGeom>
          <a:solidFill>
            <a:srgbClr val="92D050"/>
          </a:solidFill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이미지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A29AF3-181B-4F84-8B78-D9587A51E413}"/>
              </a:ext>
            </a:extLst>
          </p:cNvPr>
          <p:cNvSpPr txBox="1"/>
          <p:nvPr/>
        </p:nvSpPr>
        <p:spPr>
          <a:xfrm>
            <a:off x="5153024" y="3244335"/>
            <a:ext cx="59869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기업의 아이템 소개</a:t>
            </a:r>
            <a:endParaRPr kumimoji="0" lang="en-US" altLang="ko-K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농촌융복합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 형태 소개 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(1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x2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, 1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x3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, 1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x2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x3</a:t>
            </a:r>
            <a:r>
              <a:rPr kumimoji="0" lang="ko-KR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차</a:t>
            </a:r>
            <a:r>
              <a:rPr kumimoji="0" lang="en-US" altLang="ko-K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Calibri"/>
              </a:rPr>
              <a:t>)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5B0A0AE-B856-4485-B04A-392D98E52B92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26820749-1B30-4ECE-9CB6-E9C890A4BE47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0" name="이등변 삼각형 29">
              <a:extLst>
                <a:ext uri="{FF2B5EF4-FFF2-40B4-BE49-F238E27FC236}">
                  <a16:creationId xmlns:a16="http://schemas.microsoft.com/office/drawing/2014/main" id="{0FEAA433-A6D9-494A-8FB5-569181C90FC9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7670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이미지" descr="이미지"/>
          <p:cNvPicPr>
            <a:picLocks noChangeAspect="1"/>
          </p:cNvPicPr>
          <p:nvPr/>
        </p:nvPicPr>
        <p:blipFill>
          <a:blip r:embed="rId2">
            <a:alphaModFix amt="43208"/>
          </a:blip>
          <a:srcRect l="15189" t="17760" r="5425" b="38688"/>
          <a:stretch>
            <a:fillRect/>
          </a:stretch>
        </p:blipFill>
        <p:spPr>
          <a:xfrm>
            <a:off x="-1854" y="2525966"/>
            <a:ext cx="12195881" cy="4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비즈니스 모델"/>
          <p:cNvSpPr txBox="1"/>
          <p:nvPr/>
        </p:nvSpPr>
        <p:spPr>
          <a:xfrm>
            <a:off x="586041" y="492759"/>
            <a:ext cx="219559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비즈니스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모델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7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0" name="도형"/>
          <p:cNvSpPr/>
          <p:nvPr/>
        </p:nvSpPr>
        <p:spPr>
          <a:xfrm>
            <a:off x="1132839" y="1301692"/>
            <a:ext cx="11106301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1" name="2021년 전체 목재산업 매출액 8조1,873억원"/>
          <p:cNvSpPr txBox="1"/>
          <p:nvPr/>
        </p:nvSpPr>
        <p:spPr>
          <a:xfrm>
            <a:off x="1276921" y="1338580"/>
            <a:ext cx="9239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3" name="도형"/>
          <p:cNvSpPr/>
          <p:nvPr/>
        </p:nvSpPr>
        <p:spPr>
          <a:xfrm>
            <a:off x="1132839" y="1830012"/>
            <a:ext cx="11106301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4" name="국내 생산업체 매출액 3조624억원, 유통업체 매출액 5조1,249억원"/>
          <p:cNvSpPr txBox="1"/>
          <p:nvPr/>
        </p:nvSpPr>
        <p:spPr>
          <a:xfrm>
            <a:off x="1276921" y="1866900"/>
            <a:ext cx="9239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6" name="도형"/>
          <p:cNvSpPr/>
          <p:nvPr/>
        </p:nvSpPr>
        <p:spPr>
          <a:xfrm>
            <a:off x="1143000" y="2356453"/>
            <a:ext cx="11106300" cy="401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597" y="21600"/>
                </a:lnTo>
                <a:cubicBezTo>
                  <a:pt x="512" y="21600"/>
                  <a:pt x="444" y="21600"/>
                  <a:pt x="389" y="21519"/>
                </a:cubicBezTo>
                <a:cubicBezTo>
                  <a:pt x="334" y="21437"/>
                  <a:pt x="291" y="21274"/>
                  <a:pt x="257" y="20949"/>
                </a:cubicBezTo>
                <a:cubicBezTo>
                  <a:pt x="149" y="19851"/>
                  <a:pt x="63" y="17490"/>
                  <a:pt x="24" y="14494"/>
                </a:cubicBezTo>
                <a:cubicBezTo>
                  <a:pt x="8" y="13311"/>
                  <a:pt x="0" y="12060"/>
                  <a:pt x="0" y="10800"/>
                </a:cubicBezTo>
                <a:cubicBezTo>
                  <a:pt x="0" y="9540"/>
                  <a:pt x="8" y="8289"/>
                  <a:pt x="24" y="7106"/>
                </a:cubicBezTo>
                <a:cubicBezTo>
                  <a:pt x="63" y="4110"/>
                  <a:pt x="149" y="1749"/>
                  <a:pt x="257" y="651"/>
                </a:cubicBezTo>
                <a:cubicBezTo>
                  <a:pt x="291" y="326"/>
                  <a:pt x="334" y="163"/>
                  <a:pt x="389" y="81"/>
                </a:cubicBezTo>
                <a:cubicBezTo>
                  <a:pt x="444" y="0"/>
                  <a:pt x="512" y="0"/>
                  <a:pt x="597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7" name="2021년 국내 목재이용량 28,499천m2 목재투입량 33,485천m2"/>
          <p:cNvSpPr txBox="1"/>
          <p:nvPr/>
        </p:nvSpPr>
        <p:spPr>
          <a:xfrm>
            <a:off x="1287081" y="2393340"/>
            <a:ext cx="92396" cy="256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endParaRPr baseline="3025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32" name="모서리가 둥근 직사각형"/>
          <p:cNvSpPr/>
          <p:nvPr/>
        </p:nvSpPr>
        <p:spPr>
          <a:xfrm>
            <a:off x="846190" y="2950190"/>
            <a:ext cx="1844041" cy="1768290"/>
          </a:xfrm>
          <a:prstGeom prst="roundRect">
            <a:avLst>
              <a:gd name="adj" fmla="val 7120"/>
            </a:avLst>
          </a:prstGeom>
          <a:solidFill>
            <a:srgbClr val="FFFFFF"/>
          </a:solidFill>
          <a:ln w="1651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3" name="모서리가 둥근 직사각형"/>
          <p:cNvSpPr/>
          <p:nvPr/>
        </p:nvSpPr>
        <p:spPr>
          <a:xfrm>
            <a:off x="2837550" y="2950190"/>
            <a:ext cx="1844040" cy="1768290"/>
          </a:xfrm>
          <a:prstGeom prst="roundRect">
            <a:avLst>
              <a:gd name="adj" fmla="val 7120"/>
            </a:avLst>
          </a:prstGeom>
          <a:solidFill>
            <a:srgbClr val="FFFFFF"/>
          </a:solidFill>
          <a:ln w="1651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4" name="모서리가 둥근 직사각형"/>
          <p:cNvSpPr/>
          <p:nvPr/>
        </p:nvSpPr>
        <p:spPr>
          <a:xfrm>
            <a:off x="4827805" y="2950190"/>
            <a:ext cx="1844041" cy="1768290"/>
          </a:xfrm>
          <a:prstGeom prst="roundRect">
            <a:avLst>
              <a:gd name="adj" fmla="val 7120"/>
            </a:avLst>
          </a:prstGeom>
          <a:solidFill>
            <a:srgbClr val="FFFFFF"/>
          </a:solidFill>
          <a:ln w="1651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5" name="모서리가 둥근 직사각형"/>
          <p:cNvSpPr/>
          <p:nvPr/>
        </p:nvSpPr>
        <p:spPr>
          <a:xfrm>
            <a:off x="6818613" y="2950190"/>
            <a:ext cx="1844041" cy="1768290"/>
          </a:xfrm>
          <a:prstGeom prst="roundRect">
            <a:avLst>
              <a:gd name="adj" fmla="val 7120"/>
            </a:avLst>
          </a:prstGeom>
          <a:solidFill>
            <a:srgbClr val="FFFFFF"/>
          </a:solidFill>
          <a:ln w="16510">
            <a:solidFill>
              <a:schemeClr val="accent6">
                <a:lumMod val="50000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6" name="도형"/>
          <p:cNvSpPr/>
          <p:nvPr/>
        </p:nvSpPr>
        <p:spPr>
          <a:xfrm>
            <a:off x="878840" y="2994659"/>
            <a:ext cx="1778741" cy="364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5" y="0"/>
                </a:moveTo>
                <a:lnTo>
                  <a:pt x="19705" y="0"/>
                </a:lnTo>
                <a:cubicBezTo>
                  <a:pt x="19983" y="0"/>
                  <a:pt x="20205" y="0"/>
                  <a:pt x="20386" y="57"/>
                </a:cubicBezTo>
                <a:cubicBezTo>
                  <a:pt x="20567" y="113"/>
                  <a:pt x="20706" y="226"/>
                  <a:pt x="20817" y="453"/>
                </a:cubicBezTo>
                <a:cubicBezTo>
                  <a:pt x="20978" y="738"/>
                  <a:pt x="21119" y="1181"/>
                  <a:pt x="21239" y="1763"/>
                </a:cubicBezTo>
                <a:cubicBezTo>
                  <a:pt x="21358" y="2344"/>
                  <a:pt x="21449" y="3037"/>
                  <a:pt x="21507" y="3819"/>
                </a:cubicBezTo>
                <a:cubicBezTo>
                  <a:pt x="21554" y="4361"/>
                  <a:pt x="21577" y="5039"/>
                  <a:pt x="21588" y="5921"/>
                </a:cubicBezTo>
                <a:cubicBezTo>
                  <a:pt x="21600" y="6802"/>
                  <a:pt x="21600" y="7887"/>
                  <a:pt x="21600" y="92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244"/>
                </a:lnTo>
                <a:cubicBezTo>
                  <a:pt x="0" y="7887"/>
                  <a:pt x="0" y="6802"/>
                  <a:pt x="12" y="5921"/>
                </a:cubicBezTo>
                <a:cubicBezTo>
                  <a:pt x="23" y="5039"/>
                  <a:pt x="46" y="4361"/>
                  <a:pt x="93" y="3819"/>
                </a:cubicBezTo>
                <a:cubicBezTo>
                  <a:pt x="151" y="3037"/>
                  <a:pt x="242" y="2344"/>
                  <a:pt x="361" y="1763"/>
                </a:cubicBezTo>
                <a:cubicBezTo>
                  <a:pt x="481" y="1181"/>
                  <a:pt x="622" y="738"/>
                  <a:pt x="783" y="453"/>
                </a:cubicBezTo>
                <a:cubicBezTo>
                  <a:pt x="894" y="226"/>
                  <a:pt x="1033" y="113"/>
                  <a:pt x="1214" y="57"/>
                </a:cubicBezTo>
                <a:cubicBezTo>
                  <a:pt x="1395" y="0"/>
                  <a:pt x="1617" y="0"/>
                  <a:pt x="189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7" name="2022년"/>
          <p:cNvSpPr txBox="1"/>
          <p:nvPr/>
        </p:nvSpPr>
        <p:spPr>
          <a:xfrm>
            <a:off x="1419558" y="3021038"/>
            <a:ext cx="69730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</a:t>
            </a:r>
            <a:r>
              <a:rPr 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</a:p>
        </p:txBody>
      </p:sp>
      <p:sp>
        <p:nvSpPr>
          <p:cNvPr id="438" name="도형"/>
          <p:cNvSpPr/>
          <p:nvPr/>
        </p:nvSpPr>
        <p:spPr>
          <a:xfrm>
            <a:off x="2870199" y="2994660"/>
            <a:ext cx="1778742" cy="364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5" y="0"/>
                </a:moveTo>
                <a:lnTo>
                  <a:pt x="19705" y="0"/>
                </a:lnTo>
                <a:cubicBezTo>
                  <a:pt x="19983" y="0"/>
                  <a:pt x="20205" y="0"/>
                  <a:pt x="20386" y="57"/>
                </a:cubicBezTo>
                <a:cubicBezTo>
                  <a:pt x="20567" y="113"/>
                  <a:pt x="20706" y="226"/>
                  <a:pt x="20817" y="453"/>
                </a:cubicBezTo>
                <a:cubicBezTo>
                  <a:pt x="20978" y="738"/>
                  <a:pt x="21119" y="1181"/>
                  <a:pt x="21239" y="1763"/>
                </a:cubicBezTo>
                <a:cubicBezTo>
                  <a:pt x="21358" y="2344"/>
                  <a:pt x="21449" y="3037"/>
                  <a:pt x="21507" y="3819"/>
                </a:cubicBezTo>
                <a:cubicBezTo>
                  <a:pt x="21554" y="4361"/>
                  <a:pt x="21577" y="5039"/>
                  <a:pt x="21588" y="5921"/>
                </a:cubicBezTo>
                <a:cubicBezTo>
                  <a:pt x="21600" y="6802"/>
                  <a:pt x="21600" y="7887"/>
                  <a:pt x="21600" y="92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244"/>
                </a:lnTo>
                <a:cubicBezTo>
                  <a:pt x="0" y="7887"/>
                  <a:pt x="0" y="6802"/>
                  <a:pt x="12" y="5921"/>
                </a:cubicBezTo>
                <a:cubicBezTo>
                  <a:pt x="23" y="5039"/>
                  <a:pt x="46" y="4361"/>
                  <a:pt x="93" y="3819"/>
                </a:cubicBezTo>
                <a:cubicBezTo>
                  <a:pt x="151" y="3037"/>
                  <a:pt x="242" y="2344"/>
                  <a:pt x="361" y="1763"/>
                </a:cubicBezTo>
                <a:cubicBezTo>
                  <a:pt x="481" y="1181"/>
                  <a:pt x="622" y="738"/>
                  <a:pt x="783" y="453"/>
                </a:cubicBezTo>
                <a:cubicBezTo>
                  <a:pt x="894" y="226"/>
                  <a:pt x="1033" y="113"/>
                  <a:pt x="1214" y="57"/>
                </a:cubicBezTo>
                <a:cubicBezTo>
                  <a:pt x="1395" y="0"/>
                  <a:pt x="1617" y="0"/>
                  <a:pt x="189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9" name="2022년"/>
          <p:cNvSpPr txBox="1"/>
          <p:nvPr/>
        </p:nvSpPr>
        <p:spPr>
          <a:xfrm>
            <a:off x="3410918" y="3021038"/>
            <a:ext cx="69730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</a:t>
            </a:r>
            <a:r>
              <a:rPr 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</a:p>
        </p:txBody>
      </p:sp>
      <p:sp>
        <p:nvSpPr>
          <p:cNvPr id="440" name="도형"/>
          <p:cNvSpPr/>
          <p:nvPr/>
        </p:nvSpPr>
        <p:spPr>
          <a:xfrm>
            <a:off x="4860455" y="2994660"/>
            <a:ext cx="1778741" cy="364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5" y="0"/>
                </a:moveTo>
                <a:lnTo>
                  <a:pt x="19705" y="0"/>
                </a:lnTo>
                <a:cubicBezTo>
                  <a:pt x="19983" y="0"/>
                  <a:pt x="20205" y="0"/>
                  <a:pt x="20386" y="57"/>
                </a:cubicBezTo>
                <a:cubicBezTo>
                  <a:pt x="20567" y="113"/>
                  <a:pt x="20706" y="226"/>
                  <a:pt x="20817" y="453"/>
                </a:cubicBezTo>
                <a:cubicBezTo>
                  <a:pt x="20978" y="738"/>
                  <a:pt x="21119" y="1181"/>
                  <a:pt x="21239" y="1763"/>
                </a:cubicBezTo>
                <a:cubicBezTo>
                  <a:pt x="21358" y="2344"/>
                  <a:pt x="21449" y="3037"/>
                  <a:pt x="21507" y="3819"/>
                </a:cubicBezTo>
                <a:cubicBezTo>
                  <a:pt x="21554" y="4361"/>
                  <a:pt x="21577" y="5039"/>
                  <a:pt x="21588" y="5921"/>
                </a:cubicBezTo>
                <a:cubicBezTo>
                  <a:pt x="21600" y="6802"/>
                  <a:pt x="21600" y="7887"/>
                  <a:pt x="21600" y="92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244"/>
                </a:lnTo>
                <a:cubicBezTo>
                  <a:pt x="0" y="7887"/>
                  <a:pt x="0" y="6802"/>
                  <a:pt x="12" y="5921"/>
                </a:cubicBezTo>
                <a:cubicBezTo>
                  <a:pt x="23" y="5039"/>
                  <a:pt x="46" y="4361"/>
                  <a:pt x="93" y="3819"/>
                </a:cubicBezTo>
                <a:cubicBezTo>
                  <a:pt x="151" y="3037"/>
                  <a:pt x="242" y="2344"/>
                  <a:pt x="361" y="1763"/>
                </a:cubicBezTo>
                <a:cubicBezTo>
                  <a:pt x="481" y="1181"/>
                  <a:pt x="622" y="738"/>
                  <a:pt x="783" y="453"/>
                </a:cubicBezTo>
                <a:cubicBezTo>
                  <a:pt x="894" y="226"/>
                  <a:pt x="1033" y="113"/>
                  <a:pt x="1214" y="57"/>
                </a:cubicBezTo>
                <a:cubicBezTo>
                  <a:pt x="1395" y="0"/>
                  <a:pt x="1617" y="0"/>
                  <a:pt x="189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1" name="2022년"/>
          <p:cNvSpPr txBox="1"/>
          <p:nvPr/>
        </p:nvSpPr>
        <p:spPr>
          <a:xfrm>
            <a:off x="5401173" y="3021038"/>
            <a:ext cx="69730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</a:t>
            </a:r>
            <a:r>
              <a:rPr 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</a:p>
        </p:txBody>
      </p:sp>
      <p:sp>
        <p:nvSpPr>
          <p:cNvPr id="442" name="도형"/>
          <p:cNvSpPr/>
          <p:nvPr/>
        </p:nvSpPr>
        <p:spPr>
          <a:xfrm>
            <a:off x="6851815" y="2994660"/>
            <a:ext cx="1778741" cy="364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5" y="0"/>
                </a:moveTo>
                <a:lnTo>
                  <a:pt x="19705" y="0"/>
                </a:lnTo>
                <a:cubicBezTo>
                  <a:pt x="19983" y="0"/>
                  <a:pt x="20205" y="0"/>
                  <a:pt x="20386" y="57"/>
                </a:cubicBezTo>
                <a:cubicBezTo>
                  <a:pt x="20567" y="113"/>
                  <a:pt x="20706" y="226"/>
                  <a:pt x="20817" y="453"/>
                </a:cubicBezTo>
                <a:cubicBezTo>
                  <a:pt x="20978" y="738"/>
                  <a:pt x="21119" y="1181"/>
                  <a:pt x="21239" y="1763"/>
                </a:cubicBezTo>
                <a:cubicBezTo>
                  <a:pt x="21358" y="2344"/>
                  <a:pt x="21449" y="3037"/>
                  <a:pt x="21507" y="3819"/>
                </a:cubicBezTo>
                <a:cubicBezTo>
                  <a:pt x="21554" y="4361"/>
                  <a:pt x="21577" y="5039"/>
                  <a:pt x="21588" y="5921"/>
                </a:cubicBezTo>
                <a:cubicBezTo>
                  <a:pt x="21600" y="6802"/>
                  <a:pt x="21600" y="7887"/>
                  <a:pt x="21600" y="9244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244"/>
                </a:lnTo>
                <a:cubicBezTo>
                  <a:pt x="0" y="7887"/>
                  <a:pt x="0" y="6802"/>
                  <a:pt x="12" y="5921"/>
                </a:cubicBezTo>
                <a:cubicBezTo>
                  <a:pt x="23" y="5039"/>
                  <a:pt x="46" y="4361"/>
                  <a:pt x="93" y="3819"/>
                </a:cubicBezTo>
                <a:cubicBezTo>
                  <a:pt x="151" y="3037"/>
                  <a:pt x="242" y="2344"/>
                  <a:pt x="361" y="1763"/>
                </a:cubicBezTo>
                <a:cubicBezTo>
                  <a:pt x="481" y="1181"/>
                  <a:pt x="622" y="738"/>
                  <a:pt x="783" y="453"/>
                </a:cubicBezTo>
                <a:cubicBezTo>
                  <a:pt x="894" y="226"/>
                  <a:pt x="1033" y="113"/>
                  <a:pt x="1214" y="57"/>
                </a:cubicBezTo>
                <a:cubicBezTo>
                  <a:pt x="1395" y="0"/>
                  <a:pt x="1617" y="0"/>
                  <a:pt x="189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3" name="2022년"/>
          <p:cNvSpPr txBox="1"/>
          <p:nvPr/>
        </p:nvSpPr>
        <p:spPr>
          <a:xfrm>
            <a:off x="7392533" y="3021038"/>
            <a:ext cx="69730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500" spc="-59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202</a:t>
            </a:r>
            <a:r>
              <a:rPr 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</a:p>
        </p:txBody>
      </p:sp>
      <p:sp>
        <p:nvSpPr>
          <p:cNvPr id="444" name="선"/>
          <p:cNvSpPr/>
          <p:nvPr/>
        </p:nvSpPr>
        <p:spPr>
          <a:xfrm>
            <a:off x="6860795" y="4000499"/>
            <a:ext cx="1760781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5" name="선"/>
          <p:cNvSpPr/>
          <p:nvPr/>
        </p:nvSpPr>
        <p:spPr>
          <a:xfrm>
            <a:off x="4869435" y="4000500"/>
            <a:ext cx="1760781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6" name="선"/>
          <p:cNvSpPr/>
          <p:nvPr/>
        </p:nvSpPr>
        <p:spPr>
          <a:xfrm>
            <a:off x="2886380" y="4000500"/>
            <a:ext cx="1760780" cy="0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7" name="선"/>
          <p:cNvSpPr/>
          <p:nvPr/>
        </p:nvSpPr>
        <p:spPr>
          <a:xfrm>
            <a:off x="887820" y="4000500"/>
            <a:ext cx="1760780" cy="0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8" name="매출액"/>
          <p:cNvSpPr txBox="1"/>
          <p:nvPr/>
        </p:nvSpPr>
        <p:spPr>
          <a:xfrm>
            <a:off x="1022921" y="3541984"/>
            <a:ext cx="52918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매출액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9" name="22억원"/>
          <p:cNvSpPr txBox="1"/>
          <p:nvPr/>
        </p:nvSpPr>
        <p:spPr>
          <a:xfrm>
            <a:off x="1571561" y="3484834"/>
            <a:ext cx="88601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</a:p>
        </p:txBody>
      </p:sp>
      <p:sp>
        <p:nvSpPr>
          <p:cNvPr id="450" name="매출 비중"/>
          <p:cNvSpPr txBox="1"/>
          <p:nvPr/>
        </p:nvSpPr>
        <p:spPr>
          <a:xfrm>
            <a:off x="1022921" y="4133973"/>
            <a:ext cx="3835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비중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1" name="28%"/>
          <p:cNvSpPr txBox="1"/>
          <p:nvPr/>
        </p:nvSpPr>
        <p:spPr>
          <a:xfrm>
            <a:off x="1571561" y="4165723"/>
            <a:ext cx="60503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%</a:t>
            </a:r>
          </a:p>
        </p:txBody>
      </p:sp>
      <p:sp>
        <p:nvSpPr>
          <p:cNvPr id="452" name="매출액"/>
          <p:cNvSpPr txBox="1"/>
          <p:nvPr/>
        </p:nvSpPr>
        <p:spPr>
          <a:xfrm>
            <a:off x="3059799" y="3541984"/>
            <a:ext cx="52918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매출액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3" name="14억원"/>
          <p:cNvSpPr txBox="1"/>
          <p:nvPr/>
        </p:nvSpPr>
        <p:spPr>
          <a:xfrm>
            <a:off x="3608440" y="3484834"/>
            <a:ext cx="88601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</a:p>
        </p:txBody>
      </p:sp>
      <p:sp>
        <p:nvSpPr>
          <p:cNvPr id="454" name="매출 비중"/>
          <p:cNvSpPr txBox="1"/>
          <p:nvPr/>
        </p:nvSpPr>
        <p:spPr>
          <a:xfrm>
            <a:off x="3059799" y="4133973"/>
            <a:ext cx="3835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비중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5" name="17%"/>
          <p:cNvSpPr txBox="1"/>
          <p:nvPr/>
        </p:nvSpPr>
        <p:spPr>
          <a:xfrm>
            <a:off x="3608440" y="4165723"/>
            <a:ext cx="60503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%</a:t>
            </a:r>
          </a:p>
        </p:txBody>
      </p:sp>
      <p:sp>
        <p:nvSpPr>
          <p:cNvPr id="456" name="매출액"/>
          <p:cNvSpPr txBox="1"/>
          <p:nvPr/>
        </p:nvSpPr>
        <p:spPr>
          <a:xfrm>
            <a:off x="5050055" y="3541984"/>
            <a:ext cx="52918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매출액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7" name="30억원"/>
          <p:cNvSpPr txBox="1"/>
          <p:nvPr/>
        </p:nvSpPr>
        <p:spPr>
          <a:xfrm>
            <a:off x="5598695" y="3484834"/>
            <a:ext cx="88601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</a:p>
        </p:txBody>
      </p:sp>
      <p:sp>
        <p:nvSpPr>
          <p:cNvPr id="458" name="매출 비중"/>
          <p:cNvSpPr txBox="1"/>
          <p:nvPr/>
        </p:nvSpPr>
        <p:spPr>
          <a:xfrm>
            <a:off x="5050055" y="4133973"/>
            <a:ext cx="3835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비중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59" name="40%"/>
          <p:cNvSpPr txBox="1"/>
          <p:nvPr/>
        </p:nvSpPr>
        <p:spPr>
          <a:xfrm>
            <a:off x="5598695" y="4165723"/>
            <a:ext cx="60503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%</a:t>
            </a:r>
          </a:p>
        </p:txBody>
      </p:sp>
      <p:sp>
        <p:nvSpPr>
          <p:cNvPr id="460" name="매출액"/>
          <p:cNvSpPr txBox="1"/>
          <p:nvPr/>
        </p:nvSpPr>
        <p:spPr>
          <a:xfrm>
            <a:off x="7036970" y="3541984"/>
            <a:ext cx="52918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매출액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1" name="11억원"/>
          <p:cNvSpPr txBox="1"/>
          <p:nvPr/>
        </p:nvSpPr>
        <p:spPr>
          <a:xfrm>
            <a:off x="7585610" y="3484834"/>
            <a:ext cx="88601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</a:p>
        </p:txBody>
      </p:sp>
      <p:sp>
        <p:nvSpPr>
          <p:cNvPr id="462" name="매출 비중"/>
          <p:cNvSpPr txBox="1"/>
          <p:nvPr/>
        </p:nvSpPr>
        <p:spPr>
          <a:xfrm>
            <a:off x="7036970" y="4133973"/>
            <a:ext cx="38356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 spc="-52">
                <a:solidFill>
                  <a:srgbClr val="535353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</a:t>
            </a:r>
            <a:b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비중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3" name="15%"/>
          <p:cNvSpPr txBox="1"/>
          <p:nvPr/>
        </p:nvSpPr>
        <p:spPr>
          <a:xfrm>
            <a:off x="7585610" y="4165723"/>
            <a:ext cx="60503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spc="-84">
                <a:solidFill>
                  <a:srgbClr val="80AF62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%</a:t>
            </a:r>
          </a:p>
        </p:txBody>
      </p:sp>
      <p:pic>
        <p:nvPicPr>
          <p:cNvPr id="464" name="business-concept-with-graphic-holography.jpg" descr="business-concept-with-graphic-holography.jpg"/>
          <p:cNvPicPr>
            <a:picLocks noChangeAspect="1"/>
          </p:cNvPicPr>
          <p:nvPr/>
        </p:nvPicPr>
        <p:blipFill>
          <a:blip r:embed="rId3"/>
          <a:srcRect l="1639" t="38397" r="1639" b="44452"/>
          <a:stretch>
            <a:fillRect/>
          </a:stretch>
        </p:blipFill>
        <p:spPr>
          <a:xfrm>
            <a:off x="-15241" y="4896944"/>
            <a:ext cx="12222482" cy="1501522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직사각형"/>
          <p:cNvSpPr/>
          <p:nvPr/>
        </p:nvSpPr>
        <p:spPr>
          <a:xfrm>
            <a:off x="-15241" y="4896872"/>
            <a:ext cx="12222482" cy="1501522"/>
          </a:xfrm>
          <a:prstGeom prst="rect">
            <a:avLst/>
          </a:prstGeom>
          <a:solidFill>
            <a:schemeClr val="accent6">
              <a:lumMod val="50000"/>
              <a:alpha val="8928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6" name="선"/>
          <p:cNvSpPr/>
          <p:nvPr/>
        </p:nvSpPr>
        <p:spPr>
          <a:xfrm flipV="1">
            <a:off x="4430494" y="5040469"/>
            <a:ext cx="1" cy="1214472"/>
          </a:xfrm>
          <a:prstGeom prst="line">
            <a:avLst/>
          </a:prstGeom>
          <a:ln w="12700">
            <a:solidFill>
              <a:srgbClr val="FFFFFF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7" name="선"/>
          <p:cNvSpPr/>
          <p:nvPr/>
        </p:nvSpPr>
        <p:spPr>
          <a:xfrm flipV="1">
            <a:off x="7741185" y="5040469"/>
            <a:ext cx="1" cy="1214471"/>
          </a:xfrm>
          <a:prstGeom prst="line">
            <a:avLst/>
          </a:prstGeom>
          <a:ln w="12700">
            <a:solidFill>
              <a:srgbClr val="FFFFFF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8" name="발전소,산업체 등 영업망 구축을 통한 연간  단가계약 체결 등으로 고정매출 확보 및 영업이익율 증가 예상."/>
          <p:cNvSpPr txBox="1"/>
          <p:nvPr/>
        </p:nvSpPr>
        <p:spPr>
          <a:xfrm>
            <a:off x="4899007" y="5759995"/>
            <a:ext cx="2393987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400" spc="-56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고정매출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확보및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영업이익율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증가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9" name="원"/>
          <p:cNvSpPr/>
          <p:nvPr/>
        </p:nvSpPr>
        <p:spPr>
          <a:xfrm>
            <a:off x="5831374" y="5021328"/>
            <a:ext cx="508932" cy="50893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0" name="FRP를 이용하여 제품라인의 다양성을 확보하여 제품 다각화 및 매출증대 계획."/>
          <p:cNvSpPr txBox="1"/>
          <p:nvPr/>
        </p:nvSpPr>
        <p:spPr>
          <a:xfrm>
            <a:off x="8458796" y="5759995"/>
            <a:ext cx="2503402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400" spc="-56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제품라인의다양성을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확보</a:t>
            </a:r>
            <a:endParaRPr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71" name="원"/>
          <p:cNvSpPr/>
          <p:nvPr/>
        </p:nvSpPr>
        <p:spPr>
          <a:xfrm>
            <a:off x="9356894" y="5021328"/>
            <a:ext cx="508931" cy="50893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2" name="관공서 및 공공기관 영업추진으로 신규 매출 확보."/>
          <p:cNvSpPr txBox="1"/>
          <p:nvPr/>
        </p:nvSpPr>
        <p:spPr>
          <a:xfrm>
            <a:off x="1936972" y="5648236"/>
            <a:ext cx="1189106" cy="319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400" spc="-56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신규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매출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확보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</p:txBody>
      </p:sp>
      <p:sp>
        <p:nvSpPr>
          <p:cNvPr id="473" name="원"/>
          <p:cNvSpPr/>
          <p:nvPr/>
        </p:nvSpPr>
        <p:spPr>
          <a:xfrm>
            <a:off x="2266899" y="5021328"/>
            <a:ext cx="508931" cy="50893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75" name="이미지" descr="이미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493" y="5114580"/>
            <a:ext cx="326374" cy="327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이미지" descr="이미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493" y="5149087"/>
            <a:ext cx="284694" cy="27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이미지" descr="이미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263" y="5137370"/>
            <a:ext cx="343473" cy="2611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C9627CE-64B0-5D41-D2BA-F627E8C12C3E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6973BFF-0109-5406-5394-384BD6FFA1DE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5F0F1A40-6029-B16C-E67F-243147C31D2A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63" name="이미지" descr="이미지">
            <a:extLst>
              <a:ext uri="{FF2B5EF4-FFF2-40B4-BE49-F238E27FC236}">
                <a16:creationId xmlns:a16="http://schemas.microsoft.com/office/drawing/2014/main" id="{79C8CDF7-6C6C-4AFA-B5A9-D451B5E5C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75" y="1358781"/>
            <a:ext cx="308578" cy="30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이미지" descr="이미지">
            <a:extLst>
              <a:ext uri="{FF2B5EF4-FFF2-40B4-BE49-F238E27FC236}">
                <a16:creationId xmlns:a16="http://schemas.microsoft.com/office/drawing/2014/main" id="{54971890-8C8F-4377-A10D-2D1BC11BD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82" y="1863231"/>
            <a:ext cx="308578" cy="308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이미지" descr="이미지">
            <a:extLst>
              <a:ext uri="{FF2B5EF4-FFF2-40B4-BE49-F238E27FC236}">
                <a16:creationId xmlns:a16="http://schemas.microsoft.com/office/drawing/2014/main" id="{F5D6E678-1EBD-4652-B148-2E4A5F078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75" y="2398138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목표 시장"/>
          <p:cNvSpPr txBox="1"/>
          <p:nvPr/>
        </p:nvSpPr>
        <p:spPr>
          <a:xfrm>
            <a:off x="586041" y="492759"/>
            <a:ext cx="1530545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목표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시장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0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3" name="직사각형"/>
          <p:cNvSpPr/>
          <p:nvPr/>
        </p:nvSpPr>
        <p:spPr>
          <a:xfrm>
            <a:off x="0" y="1225918"/>
            <a:ext cx="12202160" cy="1212600"/>
          </a:xfrm>
          <a:prstGeom prst="rect">
            <a:avLst/>
          </a:prstGeom>
          <a:solidFill>
            <a:schemeClr val="accent6">
              <a:lumMod val="50000"/>
              <a:alpha val="8928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4" name="모서리가 둥근 직사각형"/>
          <p:cNvSpPr/>
          <p:nvPr/>
        </p:nvSpPr>
        <p:spPr>
          <a:xfrm>
            <a:off x="1254760" y="1370738"/>
            <a:ext cx="2525729" cy="418284"/>
          </a:xfrm>
          <a:prstGeom prst="roundRect">
            <a:avLst>
              <a:gd name="adj" fmla="val 45543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5" name="원"/>
          <p:cNvSpPr/>
          <p:nvPr/>
        </p:nvSpPr>
        <p:spPr>
          <a:xfrm>
            <a:off x="934204" y="1272814"/>
            <a:ext cx="610632" cy="61413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2B36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6" name="1차 고객 (B2C)"/>
          <p:cNvSpPr txBox="1"/>
          <p:nvPr/>
        </p:nvSpPr>
        <p:spPr>
          <a:xfrm>
            <a:off x="1855631" y="1395215"/>
            <a:ext cx="147033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pc="-7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1차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고객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(B2C)</a:t>
            </a:r>
          </a:p>
        </p:txBody>
      </p:sp>
      <p:sp>
        <p:nvSpPr>
          <p:cNvPr id="547" name="모서리가 둥근 직사각형"/>
          <p:cNvSpPr/>
          <p:nvPr/>
        </p:nvSpPr>
        <p:spPr>
          <a:xfrm>
            <a:off x="5002938" y="1370737"/>
            <a:ext cx="2525730" cy="418285"/>
          </a:xfrm>
          <a:prstGeom prst="roundRect">
            <a:avLst>
              <a:gd name="adj" fmla="val 45543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8" name="원"/>
          <p:cNvSpPr/>
          <p:nvPr/>
        </p:nvSpPr>
        <p:spPr>
          <a:xfrm>
            <a:off x="4682382" y="1272814"/>
            <a:ext cx="610633" cy="61413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2B36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49" name="2차 고객 (B2B,B2G)"/>
          <p:cNvSpPr txBox="1"/>
          <p:nvPr/>
        </p:nvSpPr>
        <p:spPr>
          <a:xfrm>
            <a:off x="5369002" y="1395215"/>
            <a:ext cx="19399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pc="-7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2차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고객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(B2B,B2G)</a:t>
            </a:r>
          </a:p>
        </p:txBody>
      </p:sp>
      <p:sp>
        <p:nvSpPr>
          <p:cNvPr id="550" name="모서리가 둥근 직사각형"/>
          <p:cNvSpPr/>
          <p:nvPr/>
        </p:nvSpPr>
        <p:spPr>
          <a:xfrm>
            <a:off x="8751116" y="1370737"/>
            <a:ext cx="2525730" cy="418285"/>
          </a:xfrm>
          <a:prstGeom prst="roundRect">
            <a:avLst>
              <a:gd name="adj" fmla="val 45543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1" name="원"/>
          <p:cNvSpPr/>
          <p:nvPr/>
        </p:nvSpPr>
        <p:spPr>
          <a:xfrm>
            <a:off x="8430561" y="1272814"/>
            <a:ext cx="610632" cy="61413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82B364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2" name="3차 고객 (B2B, B2G)"/>
          <p:cNvSpPr txBox="1"/>
          <p:nvPr/>
        </p:nvSpPr>
        <p:spPr>
          <a:xfrm>
            <a:off x="9092943" y="1395215"/>
            <a:ext cx="198842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pc="-72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3차 </a:t>
            </a:r>
            <a:r>
              <a:rPr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고객</a:t>
            </a:r>
            <a:r>
              <a:rPr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(B2B, B2G)</a:t>
            </a:r>
          </a:p>
        </p:txBody>
      </p:sp>
      <p:sp>
        <p:nvSpPr>
          <p:cNvPr id="553" name="선"/>
          <p:cNvSpPr/>
          <p:nvPr/>
        </p:nvSpPr>
        <p:spPr>
          <a:xfrm flipV="1">
            <a:off x="4221910" y="1709100"/>
            <a:ext cx="1" cy="1611723"/>
          </a:xfrm>
          <a:prstGeom prst="line">
            <a:avLst/>
          </a:prstGeom>
          <a:ln w="1651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4" name="선"/>
          <p:cNvSpPr/>
          <p:nvPr/>
        </p:nvSpPr>
        <p:spPr>
          <a:xfrm flipV="1">
            <a:off x="7970089" y="1709100"/>
            <a:ext cx="1" cy="1611723"/>
          </a:xfrm>
          <a:prstGeom prst="line">
            <a:avLst/>
          </a:prstGeom>
          <a:ln w="16510" cap="rnd">
            <a:solidFill>
              <a:srgbClr val="FFFFFF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6" name="이동식주택, 농막"/>
          <p:cNvSpPr txBox="1"/>
          <p:nvPr/>
        </p:nvSpPr>
        <p:spPr>
          <a:xfrm>
            <a:off x="2064386" y="1869153"/>
            <a:ext cx="904861" cy="430887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6523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200" spc="-8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인고객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68" name="콘테이너하우스, 경비실, 초소등의"/>
          <p:cNvSpPr txBox="1"/>
          <p:nvPr/>
        </p:nvSpPr>
        <p:spPr>
          <a:xfrm>
            <a:off x="5677472" y="1854973"/>
            <a:ext cx="1175705" cy="446084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6523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110000"/>
              </a:lnSpc>
              <a:defRPr sz="2200" spc="-8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기업고객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0" name="카라반, 펜션등의 휴게시설"/>
          <p:cNvSpPr txBox="1"/>
          <p:nvPr/>
        </p:nvSpPr>
        <p:spPr>
          <a:xfrm>
            <a:off x="9571167" y="1889033"/>
            <a:ext cx="1175705" cy="430887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6523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2200" spc="-88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정부고객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1" name="(사업운영을 위한 창업자 또는 기업구매)"/>
          <p:cNvSpPr txBox="1"/>
          <p:nvPr/>
        </p:nvSpPr>
        <p:spPr>
          <a:xfrm>
            <a:off x="9949659" y="3235973"/>
            <a:ext cx="92395" cy="38818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6523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20000"/>
              </a:lnSpc>
              <a:defRPr sz="1700" spc="-68">
                <a:solidFill>
                  <a:srgbClr val="FFFFF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76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56" y="1378508"/>
            <a:ext cx="303232" cy="38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083" y="1378508"/>
            <a:ext cx="303231" cy="382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이미지" descr="이미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185" y="1378508"/>
            <a:ext cx="303231" cy="382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">
            <a:extLst>
              <a:ext uri="{FF2B5EF4-FFF2-40B4-BE49-F238E27FC236}">
                <a16:creationId xmlns:a16="http://schemas.microsoft.com/office/drawing/2014/main" id="{4F6BA3D3-07B3-847A-0A8E-64D460AE102E}"/>
              </a:ext>
            </a:extLst>
          </p:cNvPr>
          <p:cNvGrpSpPr/>
          <p:nvPr/>
        </p:nvGrpSpPr>
        <p:grpSpPr>
          <a:xfrm>
            <a:off x="934204" y="2602481"/>
            <a:ext cx="4062423" cy="4064409"/>
            <a:chOff x="-4" y="0"/>
            <a:chExt cx="4062421" cy="4064408"/>
          </a:xfrm>
        </p:grpSpPr>
        <p:pic>
          <p:nvPicPr>
            <p:cNvPr id="3" name="busy-business-people-walking.jpg" descr="busy-business-people-walking.jpg">
              <a:extLst>
                <a:ext uri="{FF2B5EF4-FFF2-40B4-BE49-F238E27FC236}">
                  <a16:creationId xmlns:a16="http://schemas.microsoft.com/office/drawing/2014/main" id="{8653B6B7-3D69-D78F-D494-56104BB7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285" t="1280" r="18285" b="1279"/>
            <a:stretch>
              <a:fillRect/>
            </a:stretch>
          </p:blipFill>
          <p:spPr>
            <a:xfrm>
              <a:off x="-5" y="0"/>
              <a:ext cx="4062423" cy="4062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" name="business-investment-risk-analysis.jpg" descr="business-investment-risk-analysis.jpg">
              <a:extLst>
                <a:ext uri="{FF2B5EF4-FFF2-40B4-BE49-F238E27FC236}">
                  <a16:creationId xmlns:a16="http://schemas.microsoft.com/office/drawing/2014/main" id="{407C9EFE-5BF1-5338-8F98-F0F5CA18F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981" t="184" r="28260" b="185"/>
            <a:stretch>
              <a:fillRect/>
            </a:stretch>
          </p:blipFill>
          <p:spPr>
            <a:xfrm>
              <a:off x="587344" y="1176486"/>
              <a:ext cx="2887786" cy="288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8" y="0"/>
                  </a:moveTo>
                  <a:cubicBezTo>
                    <a:pt x="7319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6" y="0"/>
                    <a:pt x="983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" name="business-people-meeting.jpg" descr="business-people-meeting.jpg">
              <a:extLst>
                <a:ext uri="{FF2B5EF4-FFF2-40B4-BE49-F238E27FC236}">
                  <a16:creationId xmlns:a16="http://schemas.microsoft.com/office/drawing/2014/main" id="{B9E0751B-E928-ED1D-E620-00F751AC7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541" t="11745" r="24948" b="3494"/>
            <a:stretch>
              <a:fillRect/>
            </a:stretch>
          </p:blipFill>
          <p:spPr>
            <a:xfrm>
              <a:off x="1078095" y="2155172"/>
              <a:ext cx="1906027" cy="1905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1" y="3015"/>
                  </a:cubicBezTo>
                  <a:cubicBezTo>
                    <a:pt x="-961" y="7036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6"/>
                    <a:pt x="16797" y="3015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" name="원">
            <a:extLst>
              <a:ext uri="{FF2B5EF4-FFF2-40B4-BE49-F238E27FC236}">
                <a16:creationId xmlns:a16="http://schemas.microsoft.com/office/drawing/2014/main" id="{10EF0CE5-C0BF-1ACA-6F8F-2C44720BDC54}"/>
              </a:ext>
            </a:extLst>
          </p:cNvPr>
          <p:cNvSpPr/>
          <p:nvPr/>
        </p:nvSpPr>
        <p:spPr>
          <a:xfrm>
            <a:off x="908534" y="2614037"/>
            <a:ext cx="4095076" cy="4062370"/>
          </a:xfrm>
          <a:prstGeom prst="ellipse">
            <a:avLst/>
          </a:prstGeom>
          <a:solidFill>
            <a:schemeClr val="accent6">
              <a:lumMod val="75000"/>
              <a:alpha val="9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원">
            <a:extLst>
              <a:ext uri="{FF2B5EF4-FFF2-40B4-BE49-F238E27FC236}">
                <a16:creationId xmlns:a16="http://schemas.microsoft.com/office/drawing/2014/main" id="{2D15127F-CC09-CB85-ACB7-ECFF2D8407B4}"/>
              </a:ext>
            </a:extLst>
          </p:cNvPr>
          <p:cNvSpPr/>
          <p:nvPr/>
        </p:nvSpPr>
        <p:spPr>
          <a:xfrm>
            <a:off x="1521416" y="3778968"/>
            <a:ext cx="2887956" cy="2887956"/>
          </a:xfrm>
          <a:prstGeom prst="ellipse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원">
            <a:extLst>
              <a:ext uri="{FF2B5EF4-FFF2-40B4-BE49-F238E27FC236}">
                <a16:creationId xmlns:a16="http://schemas.microsoft.com/office/drawing/2014/main" id="{0C02932E-8DA4-2C80-117D-D70E0F662FEB}"/>
              </a:ext>
            </a:extLst>
          </p:cNvPr>
          <p:cNvSpPr/>
          <p:nvPr/>
        </p:nvSpPr>
        <p:spPr>
          <a:xfrm>
            <a:off x="2012421" y="4757653"/>
            <a:ext cx="1905946" cy="1905946"/>
          </a:xfrm>
          <a:prstGeom prst="ellipse">
            <a:avLst/>
          </a:prstGeom>
          <a:solidFill>
            <a:schemeClr val="bg1">
              <a:lumMod val="85000"/>
              <a:alpha val="70107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원">
            <a:extLst>
              <a:ext uri="{FF2B5EF4-FFF2-40B4-BE49-F238E27FC236}">
                <a16:creationId xmlns:a16="http://schemas.microsoft.com/office/drawing/2014/main" id="{9E924754-98C9-C93D-FB8D-90810872D9BF}"/>
              </a:ext>
            </a:extLst>
          </p:cNvPr>
          <p:cNvSpPr/>
          <p:nvPr/>
        </p:nvSpPr>
        <p:spPr>
          <a:xfrm>
            <a:off x="6000010" y="2692200"/>
            <a:ext cx="135998" cy="135998"/>
          </a:xfrm>
          <a:prstGeom prst="ellipse">
            <a:avLst/>
          </a:prstGeom>
          <a:solidFill>
            <a:srgbClr val="0D1F41"/>
          </a:solidFill>
          <a:ln w="127000">
            <a:solidFill>
              <a:srgbClr val="0D1F41">
                <a:alpha val="37355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전체시장">
            <a:extLst>
              <a:ext uri="{FF2B5EF4-FFF2-40B4-BE49-F238E27FC236}">
                <a16:creationId xmlns:a16="http://schemas.microsoft.com/office/drawing/2014/main" id="{CA754D43-C3A3-CCCD-2F8F-80200D213F92}"/>
              </a:ext>
            </a:extLst>
          </p:cNvPr>
          <p:cNvSpPr txBox="1"/>
          <p:nvPr/>
        </p:nvSpPr>
        <p:spPr>
          <a:xfrm>
            <a:off x="6623064" y="2605152"/>
            <a:ext cx="1225463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300" spc="-91">
                <a:solidFill>
                  <a:srgbClr val="0D1F41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endParaRPr dirty="0">
              <a:solidFill>
                <a:srgbClr val="006633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61억 4,000만달러">
            <a:extLst>
              <a:ext uri="{FF2B5EF4-FFF2-40B4-BE49-F238E27FC236}">
                <a16:creationId xmlns:a16="http://schemas.microsoft.com/office/drawing/2014/main" id="{50A9CFAF-D280-EFB3-8C76-3374627B3B59}"/>
              </a:ext>
            </a:extLst>
          </p:cNvPr>
          <p:cNvSpPr txBox="1"/>
          <p:nvPr/>
        </p:nvSpPr>
        <p:spPr>
          <a:xfrm>
            <a:off x="8244178" y="2589671"/>
            <a:ext cx="192616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spc="-100">
                <a:solidFill>
                  <a:srgbClr val="0D1F41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</a:t>
            </a:r>
            <a:r>
              <a:rPr dirty="0" err="1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달러</a:t>
            </a:r>
            <a:r>
              <a:rPr 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dirty="0">
              <a:solidFill>
                <a:srgbClr val="006633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원">
            <a:extLst>
              <a:ext uri="{FF2B5EF4-FFF2-40B4-BE49-F238E27FC236}">
                <a16:creationId xmlns:a16="http://schemas.microsoft.com/office/drawing/2014/main" id="{FBA6AD0F-0A58-409C-AC31-1E015EC5590A}"/>
              </a:ext>
            </a:extLst>
          </p:cNvPr>
          <p:cNvSpPr/>
          <p:nvPr/>
        </p:nvSpPr>
        <p:spPr>
          <a:xfrm>
            <a:off x="6000010" y="3783055"/>
            <a:ext cx="135998" cy="135998"/>
          </a:xfrm>
          <a:prstGeom prst="ellipse">
            <a:avLst/>
          </a:prstGeom>
          <a:solidFill>
            <a:srgbClr val="163269"/>
          </a:solidFill>
          <a:ln w="127000">
            <a:solidFill>
              <a:srgbClr val="163269">
                <a:alpha val="45076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유효시장">
            <a:extLst>
              <a:ext uri="{FF2B5EF4-FFF2-40B4-BE49-F238E27FC236}">
                <a16:creationId xmlns:a16="http://schemas.microsoft.com/office/drawing/2014/main" id="{B25B7B1C-8131-A79A-2C6F-1324A8E78BC2}"/>
              </a:ext>
            </a:extLst>
          </p:cNvPr>
          <p:cNvSpPr txBox="1"/>
          <p:nvPr/>
        </p:nvSpPr>
        <p:spPr>
          <a:xfrm>
            <a:off x="6696223" y="3631153"/>
            <a:ext cx="1225463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300" spc="-91">
                <a:solidFill>
                  <a:srgbClr val="163269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유효시장</a:t>
            </a:r>
            <a:endParaRPr dirty="0">
              <a:solidFill>
                <a:srgbClr val="00A25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30억 500만달러">
            <a:extLst>
              <a:ext uri="{FF2B5EF4-FFF2-40B4-BE49-F238E27FC236}">
                <a16:creationId xmlns:a16="http://schemas.microsoft.com/office/drawing/2014/main" id="{37F5DB36-9462-32C0-65D5-9CB10AE4E5A0}"/>
              </a:ext>
            </a:extLst>
          </p:cNvPr>
          <p:cNvSpPr txBox="1"/>
          <p:nvPr/>
        </p:nvSpPr>
        <p:spPr>
          <a:xfrm>
            <a:off x="8244178" y="3600375"/>
            <a:ext cx="192616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spc="-100">
                <a:solidFill>
                  <a:srgbClr val="163269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</a:t>
            </a:r>
            <a:r>
              <a:rPr dirty="0" err="1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달러</a:t>
            </a:r>
            <a:r>
              <a:rPr lang="en-US" dirty="0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dirty="0">
                <a:solidFill>
                  <a:srgbClr val="00A25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dirty="0">
              <a:solidFill>
                <a:srgbClr val="00A25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원">
            <a:extLst>
              <a:ext uri="{FF2B5EF4-FFF2-40B4-BE49-F238E27FC236}">
                <a16:creationId xmlns:a16="http://schemas.microsoft.com/office/drawing/2014/main" id="{55875995-5978-C107-B252-4FF44E27EF7C}"/>
              </a:ext>
            </a:extLst>
          </p:cNvPr>
          <p:cNvSpPr/>
          <p:nvPr/>
        </p:nvSpPr>
        <p:spPr>
          <a:xfrm>
            <a:off x="6000010" y="5020154"/>
            <a:ext cx="135998" cy="135998"/>
          </a:xfrm>
          <a:prstGeom prst="ellipse">
            <a:avLst/>
          </a:prstGeom>
          <a:solidFill>
            <a:srgbClr val="2F5AB0"/>
          </a:solidFill>
          <a:ln w="127000">
            <a:solidFill>
              <a:srgbClr val="2F5AB0">
                <a:alpha val="40665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타깃시장">
            <a:extLst>
              <a:ext uri="{FF2B5EF4-FFF2-40B4-BE49-F238E27FC236}">
                <a16:creationId xmlns:a16="http://schemas.microsoft.com/office/drawing/2014/main" id="{85CC1EE3-0BED-6DC8-8DC2-AE059D90379E}"/>
              </a:ext>
            </a:extLst>
          </p:cNvPr>
          <p:cNvSpPr txBox="1"/>
          <p:nvPr/>
        </p:nvSpPr>
        <p:spPr>
          <a:xfrm>
            <a:off x="6696223" y="4797016"/>
            <a:ext cx="1225463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300" spc="-91">
                <a:solidFill>
                  <a:srgbClr val="224B9D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타깃시장</a:t>
            </a:r>
            <a:endParaRPr dirty="0">
              <a:solidFill>
                <a:srgbClr val="006633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26억 9,980만달러">
            <a:extLst>
              <a:ext uri="{FF2B5EF4-FFF2-40B4-BE49-F238E27FC236}">
                <a16:creationId xmlns:a16="http://schemas.microsoft.com/office/drawing/2014/main" id="{BCD61380-9721-C301-3B42-47D5E81F2F31}"/>
              </a:ext>
            </a:extLst>
          </p:cNvPr>
          <p:cNvSpPr txBox="1"/>
          <p:nvPr/>
        </p:nvSpPr>
        <p:spPr>
          <a:xfrm>
            <a:off x="8244178" y="4766238"/>
            <a:ext cx="192616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 spc="-100">
                <a:solidFill>
                  <a:srgbClr val="224B9D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억 </a:t>
            </a:r>
            <a:r>
              <a:rPr dirty="0" err="1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달러</a:t>
            </a:r>
            <a:r>
              <a:rPr 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</a:t>
            </a:r>
            <a:r>
              <a:rPr lang="en-US" altLang="ko-KR" dirty="0">
                <a:solidFill>
                  <a:srgbClr val="00663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dirty="0">
              <a:solidFill>
                <a:srgbClr val="006633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선">
            <a:extLst>
              <a:ext uri="{FF2B5EF4-FFF2-40B4-BE49-F238E27FC236}">
                <a16:creationId xmlns:a16="http://schemas.microsoft.com/office/drawing/2014/main" id="{1320A828-05F8-2E11-27CC-88AA05693ECF}"/>
              </a:ext>
            </a:extLst>
          </p:cNvPr>
          <p:cNvSpPr/>
          <p:nvPr/>
        </p:nvSpPr>
        <p:spPr>
          <a:xfrm flipH="1">
            <a:off x="3500951" y="2756445"/>
            <a:ext cx="2545958" cy="1"/>
          </a:xfrm>
          <a:prstGeom prst="line">
            <a:avLst/>
          </a:prstGeom>
          <a:ln w="12700">
            <a:solidFill>
              <a:srgbClr val="0D1F41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선">
            <a:extLst>
              <a:ext uri="{FF2B5EF4-FFF2-40B4-BE49-F238E27FC236}">
                <a16:creationId xmlns:a16="http://schemas.microsoft.com/office/drawing/2014/main" id="{CA141683-B802-9B15-433D-6380CBB95708}"/>
              </a:ext>
            </a:extLst>
          </p:cNvPr>
          <p:cNvSpPr/>
          <p:nvPr/>
        </p:nvSpPr>
        <p:spPr>
          <a:xfrm flipH="1">
            <a:off x="4834691" y="3853725"/>
            <a:ext cx="1212218" cy="1"/>
          </a:xfrm>
          <a:prstGeom prst="line">
            <a:avLst/>
          </a:prstGeom>
          <a:ln w="12700">
            <a:solidFill>
              <a:srgbClr val="163269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선">
            <a:extLst>
              <a:ext uri="{FF2B5EF4-FFF2-40B4-BE49-F238E27FC236}">
                <a16:creationId xmlns:a16="http://schemas.microsoft.com/office/drawing/2014/main" id="{02795237-5A35-6F4B-BEE3-126EDF9DDE29}"/>
              </a:ext>
            </a:extLst>
          </p:cNvPr>
          <p:cNvSpPr/>
          <p:nvPr/>
        </p:nvSpPr>
        <p:spPr>
          <a:xfrm flipH="1">
            <a:off x="4112865" y="3853725"/>
            <a:ext cx="714844" cy="559206"/>
          </a:xfrm>
          <a:prstGeom prst="line">
            <a:avLst/>
          </a:prstGeom>
          <a:ln w="12700">
            <a:solidFill>
              <a:srgbClr val="285ABD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선">
            <a:extLst>
              <a:ext uri="{FF2B5EF4-FFF2-40B4-BE49-F238E27FC236}">
                <a16:creationId xmlns:a16="http://schemas.microsoft.com/office/drawing/2014/main" id="{86436588-470C-B92B-FFEF-54A64473D9A3}"/>
              </a:ext>
            </a:extLst>
          </p:cNvPr>
          <p:cNvSpPr/>
          <p:nvPr/>
        </p:nvSpPr>
        <p:spPr>
          <a:xfrm flipH="1">
            <a:off x="4940318" y="5093245"/>
            <a:ext cx="1106591" cy="1"/>
          </a:xfrm>
          <a:prstGeom prst="line">
            <a:avLst/>
          </a:prstGeom>
          <a:ln w="12700">
            <a:solidFill>
              <a:srgbClr val="224B9D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선">
            <a:extLst>
              <a:ext uri="{FF2B5EF4-FFF2-40B4-BE49-F238E27FC236}">
                <a16:creationId xmlns:a16="http://schemas.microsoft.com/office/drawing/2014/main" id="{F2C75E49-AC5E-C13E-CB0A-CFB9EBD47085}"/>
              </a:ext>
            </a:extLst>
          </p:cNvPr>
          <p:cNvSpPr/>
          <p:nvPr/>
        </p:nvSpPr>
        <p:spPr>
          <a:xfrm flipH="1">
            <a:off x="3863061" y="5093245"/>
            <a:ext cx="1066248" cy="806587"/>
          </a:xfrm>
          <a:prstGeom prst="line">
            <a:avLst/>
          </a:prstGeom>
          <a:ln w="12700">
            <a:solidFill>
              <a:srgbClr val="2F6ADF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전체시장 (누수탐지기)">
            <a:extLst>
              <a:ext uri="{FF2B5EF4-FFF2-40B4-BE49-F238E27FC236}">
                <a16:creationId xmlns:a16="http://schemas.microsoft.com/office/drawing/2014/main" id="{A43CC83B-08D6-E343-AA1C-247D692619DC}"/>
              </a:ext>
            </a:extLst>
          </p:cNvPr>
          <p:cNvSpPr txBox="1"/>
          <p:nvPr/>
        </p:nvSpPr>
        <p:spPr>
          <a:xfrm>
            <a:off x="2471933" y="2895275"/>
            <a:ext cx="1027973" cy="39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900" spc="-76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endParaRPr sz="1300" spc="-52" dirty="0">
              <a:latin typeface="맑은 고딕" panose="020B0503020000020004" pitchFamily="50" charset="-127"/>
              <a:ea typeface="맑은 고딕" panose="020B0503020000020004" pitchFamily="50" charset="-127"/>
              <a:cs typeface="NanumSquare_ac Light"/>
              <a:sym typeface="NanumSquare_ac Light"/>
            </a:endParaRPr>
          </a:p>
        </p:txBody>
      </p:sp>
      <p:sp>
        <p:nvSpPr>
          <p:cNvPr id="33" name="61억 4,000만달러">
            <a:extLst>
              <a:ext uri="{FF2B5EF4-FFF2-40B4-BE49-F238E27FC236}">
                <a16:creationId xmlns:a16="http://schemas.microsoft.com/office/drawing/2014/main" id="{3A09504F-02BF-3BD9-03F7-B55FF8869068}"/>
              </a:ext>
            </a:extLst>
          </p:cNvPr>
          <p:cNvSpPr txBox="1"/>
          <p:nvPr/>
        </p:nvSpPr>
        <p:spPr>
          <a:xfrm>
            <a:off x="2939719" y="3322442"/>
            <a:ext cx="92396" cy="417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ct val="110000"/>
              </a:lnSpc>
              <a:defRPr sz="2000" spc="-79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유효시장 (초음파 누수탐지기)">
            <a:extLst>
              <a:ext uri="{FF2B5EF4-FFF2-40B4-BE49-F238E27FC236}">
                <a16:creationId xmlns:a16="http://schemas.microsoft.com/office/drawing/2014/main" id="{9768D098-D7D1-C46F-2D40-0CEAB9563FE2}"/>
              </a:ext>
            </a:extLst>
          </p:cNvPr>
          <p:cNvSpPr txBox="1"/>
          <p:nvPr/>
        </p:nvSpPr>
        <p:spPr>
          <a:xfrm>
            <a:off x="2521179" y="3997675"/>
            <a:ext cx="929483" cy="36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900" spc="-76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sz="1700" spc="-68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유효시장</a:t>
            </a:r>
            <a:endParaRPr sz="1200" spc="-48" dirty="0">
              <a:latin typeface="맑은 고딕" panose="020B0503020000020004" pitchFamily="50" charset="-127"/>
              <a:ea typeface="맑은 고딕" panose="020B0503020000020004" pitchFamily="50" charset="-127"/>
              <a:cs typeface="NanumSquare_ac Light"/>
              <a:sym typeface="NanumSquare_ac Light"/>
            </a:endParaRPr>
          </a:p>
        </p:txBody>
      </p:sp>
      <p:sp>
        <p:nvSpPr>
          <p:cNvPr id="35" name="30억 500만달러">
            <a:extLst>
              <a:ext uri="{FF2B5EF4-FFF2-40B4-BE49-F238E27FC236}">
                <a16:creationId xmlns:a16="http://schemas.microsoft.com/office/drawing/2014/main" id="{50D16CF9-DC2C-A37B-A1D4-C4BC4F22483F}"/>
              </a:ext>
            </a:extLst>
          </p:cNvPr>
          <p:cNvSpPr txBox="1"/>
          <p:nvPr/>
        </p:nvSpPr>
        <p:spPr>
          <a:xfrm>
            <a:off x="2939721" y="4425033"/>
            <a:ext cx="92395" cy="38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ct val="110000"/>
              </a:lnSpc>
              <a:defRPr spc="-7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타깃시장 (파이프라인 파손 탐지용)">
            <a:extLst>
              <a:ext uri="{FF2B5EF4-FFF2-40B4-BE49-F238E27FC236}">
                <a16:creationId xmlns:a16="http://schemas.microsoft.com/office/drawing/2014/main" id="{705D91EA-9127-BA14-9DDF-310B1D15213E}"/>
              </a:ext>
            </a:extLst>
          </p:cNvPr>
          <p:cNvSpPr txBox="1"/>
          <p:nvPr/>
        </p:nvSpPr>
        <p:spPr>
          <a:xfrm>
            <a:off x="2521178" y="5257141"/>
            <a:ext cx="929483" cy="36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lnSpc>
                <a:spcPct val="110000"/>
              </a:lnSpc>
              <a:defRPr sz="1900" spc="-76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sz="1700" spc="-68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타깃시장</a:t>
            </a:r>
            <a:endParaRPr sz="1200" spc="-48" dirty="0">
              <a:latin typeface="맑은 고딕" panose="020B0503020000020004" pitchFamily="50" charset="-127"/>
              <a:ea typeface="맑은 고딕" panose="020B0503020000020004" pitchFamily="50" charset="-127"/>
              <a:cs typeface="NanumSquare_ac Light"/>
              <a:sym typeface="NanumSquare_ac Light"/>
            </a:endParaRPr>
          </a:p>
        </p:txBody>
      </p:sp>
      <p:sp>
        <p:nvSpPr>
          <p:cNvPr id="37" name="26억 9,980만달러">
            <a:extLst>
              <a:ext uri="{FF2B5EF4-FFF2-40B4-BE49-F238E27FC236}">
                <a16:creationId xmlns:a16="http://schemas.microsoft.com/office/drawing/2014/main" id="{79DB9B6D-7FAD-F186-156E-D417CCE5F681}"/>
              </a:ext>
            </a:extLst>
          </p:cNvPr>
          <p:cNvSpPr txBox="1"/>
          <p:nvPr/>
        </p:nvSpPr>
        <p:spPr>
          <a:xfrm>
            <a:off x="2939722" y="5824305"/>
            <a:ext cx="923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pc="-72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선">
            <a:extLst>
              <a:ext uri="{FF2B5EF4-FFF2-40B4-BE49-F238E27FC236}">
                <a16:creationId xmlns:a16="http://schemas.microsoft.com/office/drawing/2014/main" id="{CBC1CCBD-BBD7-C8A6-C430-2E383F49789A}"/>
              </a:ext>
            </a:extLst>
          </p:cNvPr>
          <p:cNvSpPr/>
          <p:nvPr/>
        </p:nvSpPr>
        <p:spPr>
          <a:xfrm>
            <a:off x="8320989" y="3460555"/>
            <a:ext cx="2966850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선">
            <a:extLst>
              <a:ext uri="{FF2B5EF4-FFF2-40B4-BE49-F238E27FC236}">
                <a16:creationId xmlns:a16="http://schemas.microsoft.com/office/drawing/2014/main" id="{F46A6CC8-789E-DB58-C587-F854DB45575E}"/>
              </a:ext>
            </a:extLst>
          </p:cNvPr>
          <p:cNvSpPr/>
          <p:nvPr/>
        </p:nvSpPr>
        <p:spPr>
          <a:xfrm>
            <a:off x="8320988" y="4660950"/>
            <a:ext cx="2966851" cy="1"/>
          </a:xfrm>
          <a:prstGeom prst="line">
            <a:avLst/>
          </a:prstGeom>
          <a:ln w="1905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50DE208-5D7D-A720-8F68-DBBE24871BF7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8DF88FC-9253-8656-150A-54B54F6FC148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3" name="이등변 삼각형 22">
              <a:extLst>
                <a:ext uri="{FF2B5EF4-FFF2-40B4-BE49-F238E27FC236}">
                  <a16:creationId xmlns:a16="http://schemas.microsoft.com/office/drawing/2014/main" id="{74136879-79F6-35B5-274C-F8DFEFFE9609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이미지" descr="이미지"/>
          <p:cNvPicPr>
            <a:picLocks noChangeAspect="1"/>
          </p:cNvPicPr>
          <p:nvPr/>
        </p:nvPicPr>
        <p:blipFill>
          <a:blip r:embed="rId2">
            <a:alphaModFix amt="43208"/>
          </a:blip>
          <a:srcRect l="15189" t="17760" r="5425" b="38688"/>
          <a:stretch>
            <a:fillRect/>
          </a:stretch>
        </p:blipFill>
        <p:spPr>
          <a:xfrm>
            <a:off x="-1854" y="2525966"/>
            <a:ext cx="12195881" cy="4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성장전략"/>
          <p:cNvSpPr txBox="1"/>
          <p:nvPr/>
        </p:nvSpPr>
        <p:spPr>
          <a:xfrm>
            <a:off x="586041" y="492759"/>
            <a:ext cx="142243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lvl1pPr>
          </a:lstStyle>
          <a:p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성장전략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1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3" name="직사각형"/>
          <p:cNvSpPr/>
          <p:nvPr/>
        </p:nvSpPr>
        <p:spPr>
          <a:xfrm>
            <a:off x="-15241" y="1232761"/>
            <a:ext cx="12222482" cy="50654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34" name="특허등록 5건, 출원 2건, 디자인 3건, 상표등록 3건,"/>
          <p:cNvSpPr txBox="1"/>
          <p:nvPr/>
        </p:nvSpPr>
        <p:spPr>
          <a:xfrm>
            <a:off x="689886" y="1285978"/>
            <a:ext cx="554696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2000" spc="-79">
                <a:solidFill>
                  <a:srgbClr val="FFFFFF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특허등록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출원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디자인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상표등록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건,</a:t>
            </a:r>
          </a:p>
        </p:txBody>
      </p:sp>
      <p:sp>
        <p:nvSpPr>
          <p:cNvPr id="635" name="모서리가 둥근 직사각형"/>
          <p:cNvSpPr/>
          <p:nvPr/>
        </p:nvSpPr>
        <p:spPr>
          <a:xfrm>
            <a:off x="560528" y="1915395"/>
            <a:ext cx="6225650" cy="4525482"/>
          </a:xfrm>
          <a:prstGeom prst="roundRect">
            <a:avLst>
              <a:gd name="adj" fmla="val 2611"/>
            </a:avLst>
          </a:prstGeom>
          <a:solidFill>
            <a:srgbClr val="FFFFFF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6" name="도형"/>
          <p:cNvSpPr/>
          <p:nvPr/>
        </p:nvSpPr>
        <p:spPr>
          <a:xfrm>
            <a:off x="652539" y="1981357"/>
            <a:ext cx="6041629" cy="49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39" y="0"/>
                </a:moveTo>
                <a:cubicBezTo>
                  <a:pt x="891" y="0"/>
                  <a:pt x="772" y="-4"/>
                  <a:pt x="676" y="54"/>
                </a:cubicBezTo>
                <a:cubicBezTo>
                  <a:pt x="580" y="113"/>
                  <a:pt x="506" y="233"/>
                  <a:pt x="447" y="481"/>
                </a:cubicBezTo>
                <a:cubicBezTo>
                  <a:pt x="258" y="1312"/>
                  <a:pt x="110" y="3115"/>
                  <a:pt x="41" y="5394"/>
                </a:cubicBezTo>
                <a:cubicBezTo>
                  <a:pt x="14" y="6297"/>
                  <a:pt x="0" y="7251"/>
                  <a:pt x="0" y="8212"/>
                </a:cubicBezTo>
                <a:cubicBezTo>
                  <a:pt x="0" y="9173"/>
                  <a:pt x="14" y="10127"/>
                  <a:pt x="41" y="11030"/>
                </a:cubicBezTo>
                <a:cubicBezTo>
                  <a:pt x="110" y="13310"/>
                  <a:pt x="258" y="15112"/>
                  <a:pt x="447" y="15944"/>
                </a:cubicBezTo>
                <a:cubicBezTo>
                  <a:pt x="506" y="16191"/>
                  <a:pt x="580" y="16316"/>
                  <a:pt x="676" y="16379"/>
                </a:cubicBezTo>
                <a:cubicBezTo>
                  <a:pt x="772" y="16441"/>
                  <a:pt x="891" y="16442"/>
                  <a:pt x="1039" y="16442"/>
                </a:cubicBezTo>
                <a:lnTo>
                  <a:pt x="10514" y="16442"/>
                </a:lnTo>
                <a:lnTo>
                  <a:pt x="10801" y="21596"/>
                </a:lnTo>
                <a:lnTo>
                  <a:pt x="11087" y="16442"/>
                </a:lnTo>
                <a:lnTo>
                  <a:pt x="20561" y="16442"/>
                </a:lnTo>
                <a:cubicBezTo>
                  <a:pt x="20709" y="16442"/>
                  <a:pt x="20828" y="16441"/>
                  <a:pt x="20924" y="16379"/>
                </a:cubicBezTo>
                <a:cubicBezTo>
                  <a:pt x="21020" y="16316"/>
                  <a:pt x="21094" y="16191"/>
                  <a:pt x="21153" y="15944"/>
                </a:cubicBezTo>
                <a:cubicBezTo>
                  <a:pt x="21342" y="15112"/>
                  <a:pt x="21490" y="13310"/>
                  <a:pt x="21559" y="11030"/>
                </a:cubicBezTo>
                <a:cubicBezTo>
                  <a:pt x="21586" y="10127"/>
                  <a:pt x="21600" y="9173"/>
                  <a:pt x="21600" y="8212"/>
                </a:cubicBezTo>
                <a:cubicBezTo>
                  <a:pt x="21600" y="7251"/>
                  <a:pt x="21586" y="6297"/>
                  <a:pt x="21559" y="5394"/>
                </a:cubicBezTo>
                <a:cubicBezTo>
                  <a:pt x="21490" y="3115"/>
                  <a:pt x="21342" y="1312"/>
                  <a:pt x="21153" y="481"/>
                </a:cubicBezTo>
                <a:cubicBezTo>
                  <a:pt x="21094" y="233"/>
                  <a:pt x="21020" y="113"/>
                  <a:pt x="20924" y="54"/>
                </a:cubicBezTo>
                <a:cubicBezTo>
                  <a:pt x="20828" y="-4"/>
                  <a:pt x="20709" y="0"/>
                  <a:pt x="20561" y="0"/>
                </a:cubicBezTo>
                <a:lnTo>
                  <a:pt x="1039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7" name="2023년"/>
          <p:cNvSpPr txBox="1"/>
          <p:nvPr/>
        </p:nvSpPr>
        <p:spPr>
          <a:xfrm>
            <a:off x="3293122" y="1987192"/>
            <a:ext cx="76046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pc="-108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638" name="모서리가 둥근 직사각형"/>
          <p:cNvSpPr/>
          <p:nvPr/>
        </p:nvSpPr>
        <p:spPr>
          <a:xfrm>
            <a:off x="6965297" y="1915395"/>
            <a:ext cx="4666175" cy="4525482"/>
          </a:xfrm>
          <a:prstGeom prst="roundRect">
            <a:avLst>
              <a:gd name="adj" fmla="val 2611"/>
            </a:avLst>
          </a:prstGeom>
          <a:solidFill>
            <a:srgbClr val="FFFFFF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9" name="도형"/>
          <p:cNvSpPr/>
          <p:nvPr/>
        </p:nvSpPr>
        <p:spPr>
          <a:xfrm>
            <a:off x="7039570" y="1981357"/>
            <a:ext cx="4517629" cy="498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389" y="0"/>
                </a:moveTo>
                <a:cubicBezTo>
                  <a:pt x="1191" y="0"/>
                  <a:pt x="1033" y="-4"/>
                  <a:pt x="904" y="54"/>
                </a:cubicBezTo>
                <a:cubicBezTo>
                  <a:pt x="776" y="113"/>
                  <a:pt x="677" y="233"/>
                  <a:pt x="598" y="481"/>
                </a:cubicBezTo>
                <a:cubicBezTo>
                  <a:pt x="345" y="1312"/>
                  <a:pt x="147" y="3115"/>
                  <a:pt x="55" y="5394"/>
                </a:cubicBezTo>
                <a:cubicBezTo>
                  <a:pt x="18" y="6297"/>
                  <a:pt x="0" y="7251"/>
                  <a:pt x="0" y="8212"/>
                </a:cubicBezTo>
                <a:cubicBezTo>
                  <a:pt x="0" y="9173"/>
                  <a:pt x="18" y="10127"/>
                  <a:pt x="55" y="11030"/>
                </a:cubicBezTo>
                <a:cubicBezTo>
                  <a:pt x="147" y="13310"/>
                  <a:pt x="345" y="15112"/>
                  <a:pt x="598" y="15944"/>
                </a:cubicBezTo>
                <a:cubicBezTo>
                  <a:pt x="677" y="16191"/>
                  <a:pt x="776" y="16316"/>
                  <a:pt x="904" y="16379"/>
                </a:cubicBezTo>
                <a:cubicBezTo>
                  <a:pt x="1033" y="16441"/>
                  <a:pt x="1191" y="16442"/>
                  <a:pt x="1389" y="16442"/>
                </a:cubicBezTo>
                <a:lnTo>
                  <a:pt x="10418" y="16442"/>
                </a:lnTo>
                <a:lnTo>
                  <a:pt x="10801" y="21596"/>
                </a:lnTo>
                <a:lnTo>
                  <a:pt x="11184" y="16442"/>
                </a:lnTo>
                <a:lnTo>
                  <a:pt x="20211" y="16442"/>
                </a:lnTo>
                <a:cubicBezTo>
                  <a:pt x="20409" y="16442"/>
                  <a:pt x="20567" y="16441"/>
                  <a:pt x="20696" y="16379"/>
                </a:cubicBezTo>
                <a:cubicBezTo>
                  <a:pt x="20824" y="16316"/>
                  <a:pt x="20923" y="16191"/>
                  <a:pt x="21002" y="15944"/>
                </a:cubicBezTo>
                <a:cubicBezTo>
                  <a:pt x="21255" y="15112"/>
                  <a:pt x="21453" y="13310"/>
                  <a:pt x="21545" y="11030"/>
                </a:cubicBezTo>
                <a:cubicBezTo>
                  <a:pt x="21582" y="10127"/>
                  <a:pt x="21600" y="9173"/>
                  <a:pt x="21600" y="8212"/>
                </a:cubicBezTo>
                <a:cubicBezTo>
                  <a:pt x="21600" y="7251"/>
                  <a:pt x="21582" y="6297"/>
                  <a:pt x="21545" y="5394"/>
                </a:cubicBezTo>
                <a:cubicBezTo>
                  <a:pt x="21453" y="3115"/>
                  <a:pt x="21255" y="1312"/>
                  <a:pt x="21002" y="481"/>
                </a:cubicBezTo>
                <a:cubicBezTo>
                  <a:pt x="20923" y="233"/>
                  <a:pt x="20824" y="113"/>
                  <a:pt x="20696" y="54"/>
                </a:cubicBezTo>
                <a:cubicBezTo>
                  <a:pt x="20567" y="-4"/>
                  <a:pt x="20409" y="0"/>
                  <a:pt x="20211" y="0"/>
                </a:cubicBezTo>
                <a:lnTo>
                  <a:pt x="1389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0" name="2024년"/>
          <p:cNvSpPr txBox="1"/>
          <p:nvPr/>
        </p:nvSpPr>
        <p:spPr>
          <a:xfrm>
            <a:off x="8918153" y="1987192"/>
            <a:ext cx="76046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pc="-108">
                <a:solidFill>
                  <a:srgbClr val="FFFFF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</a:p>
        </p:txBody>
      </p:sp>
      <p:sp>
        <p:nvSpPr>
          <p:cNvPr id="641" name="선"/>
          <p:cNvSpPr/>
          <p:nvPr/>
        </p:nvSpPr>
        <p:spPr>
          <a:xfrm>
            <a:off x="7066280" y="3397340"/>
            <a:ext cx="43626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2" name="선"/>
          <p:cNvSpPr/>
          <p:nvPr/>
        </p:nvSpPr>
        <p:spPr>
          <a:xfrm>
            <a:off x="7117080" y="4441449"/>
            <a:ext cx="43626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3" name="선"/>
          <p:cNvSpPr/>
          <p:nvPr/>
        </p:nvSpPr>
        <p:spPr>
          <a:xfrm>
            <a:off x="7117080" y="5394119"/>
            <a:ext cx="43626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4" name="원"/>
          <p:cNvSpPr/>
          <p:nvPr/>
        </p:nvSpPr>
        <p:spPr>
          <a:xfrm>
            <a:off x="7222237" y="2576766"/>
            <a:ext cx="754886" cy="75488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DDDDDD"/>
            </a:solidFill>
            <a:miter/>
          </a:ln>
          <a:effectLst>
            <a:outerShdw blurRad="101600" dist="25400" dir="5400000" rotWithShape="0">
              <a:srgbClr val="DDDDDD">
                <a:alpha val="65232"/>
              </a:srgbClr>
            </a:outerShdw>
          </a:effectLst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5" name="원"/>
          <p:cNvSpPr/>
          <p:nvPr/>
        </p:nvSpPr>
        <p:spPr>
          <a:xfrm>
            <a:off x="7222237" y="3580642"/>
            <a:ext cx="754886" cy="75488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DDDDDD"/>
            </a:solidFill>
            <a:miter/>
          </a:ln>
          <a:effectLst>
            <a:outerShdw blurRad="101600" dist="25400" dir="5400000" rotWithShape="0">
              <a:srgbClr val="DDDDDD">
                <a:alpha val="65232"/>
              </a:srgbClr>
            </a:outerShdw>
          </a:effectLst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6" name="원"/>
          <p:cNvSpPr/>
          <p:nvPr/>
        </p:nvSpPr>
        <p:spPr>
          <a:xfrm>
            <a:off x="7222237" y="4547372"/>
            <a:ext cx="754886" cy="75488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DDDDDD"/>
            </a:solidFill>
            <a:miter/>
          </a:ln>
          <a:effectLst>
            <a:outerShdw blurRad="101600" dist="25400" dir="5400000" rotWithShape="0">
              <a:srgbClr val="DDDDDD">
                <a:alpha val="65232"/>
              </a:srgbClr>
            </a:outerShdw>
          </a:effectLst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7" name="원"/>
          <p:cNvSpPr/>
          <p:nvPr/>
        </p:nvSpPr>
        <p:spPr>
          <a:xfrm>
            <a:off x="7222237" y="5514102"/>
            <a:ext cx="754886" cy="754886"/>
          </a:xfrm>
          <a:prstGeom prst="ellipse">
            <a:avLst/>
          </a:prstGeom>
          <a:solidFill>
            <a:srgbClr val="FFFFFF"/>
          </a:solidFill>
          <a:ln w="25400">
            <a:solidFill>
              <a:srgbClr val="DDDDDD"/>
            </a:solidFill>
            <a:miter/>
          </a:ln>
          <a:effectLst>
            <a:outerShdw blurRad="101600" dist="25400" dir="5400000" rotWithShape="0">
              <a:srgbClr val="DDDDDD">
                <a:alpha val="65232"/>
              </a:srgbClr>
            </a:outerShdw>
          </a:effectLst>
        </p:spPr>
        <p:txBody>
          <a:bodyPr lIns="45719" rIns="45719" anchor="ctr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8" name="모듈이동식주택 친환경 불연재료 연구개발"/>
          <p:cNvSpPr txBox="1"/>
          <p:nvPr/>
        </p:nvSpPr>
        <p:spPr>
          <a:xfrm>
            <a:off x="8202231" y="2668459"/>
            <a:ext cx="880239" cy="34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연구개발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49" name="신사업 목재건조설비 추가1대 설치 (신규채용 1명예상)"/>
          <p:cNvSpPr txBox="1"/>
          <p:nvPr/>
        </p:nvSpPr>
        <p:spPr>
          <a:xfrm>
            <a:off x="8202231" y="3762243"/>
            <a:ext cx="2359490" cy="34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신사업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설비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추가1대 설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치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0" name="건축박람회 연2회 참여홍보를 통한 브랜드 홍보"/>
          <p:cNvSpPr txBox="1"/>
          <p:nvPr/>
        </p:nvSpPr>
        <p:spPr>
          <a:xfrm>
            <a:off x="8202231" y="4639064"/>
            <a:ext cx="3241462" cy="623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박람회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연2회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참여홍보를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통한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브랜드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홍보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1" name="캐피탈 협약으로 고객 확보"/>
          <p:cNvSpPr txBox="1"/>
          <p:nvPr/>
        </p:nvSpPr>
        <p:spPr>
          <a:xfrm>
            <a:off x="8202231" y="5687074"/>
            <a:ext cx="1859931" cy="34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lvl1pPr>
          </a:lstStyle>
          <a:p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협약으로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고객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확보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52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2500500"/>
            <a:ext cx="202646" cy="187786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FRP 제품라인 다양성 확보 (FRP야외수영장, 스파욕조 등) (FRP단순임가공 취약계층 2명 예상)"/>
          <p:cNvSpPr txBox="1"/>
          <p:nvPr/>
        </p:nvSpPr>
        <p:spPr>
          <a:xfrm>
            <a:off x="978471" y="2441992"/>
            <a:ext cx="1992979" cy="34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Regular"/>
                <a:ea typeface="NanumSquare_ac Regular"/>
                <a:cs typeface="NanumSquare_ac Regular"/>
                <a:sym typeface="NanumSquare_ac Regular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제품라인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다양성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Bold"/>
                <a:sym typeface="NanumSquare_ac Bold"/>
              </a:rPr>
              <a:t>확보</a:t>
            </a:r>
            <a:endParaRPr sz="1400" spc="-56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4" name="선"/>
          <p:cNvSpPr/>
          <p:nvPr/>
        </p:nvSpPr>
        <p:spPr>
          <a:xfrm>
            <a:off x="960120" y="3044280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55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3160900"/>
            <a:ext cx="202646" cy="187786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신사업_목재건조설비"/>
          <p:cNvSpPr txBox="1"/>
          <p:nvPr/>
        </p:nvSpPr>
        <p:spPr>
          <a:xfrm>
            <a:off x="978471" y="3094523"/>
            <a:ext cx="1829666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신사업_목재건조설비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7" name="선"/>
          <p:cNvSpPr/>
          <p:nvPr/>
        </p:nvSpPr>
        <p:spPr>
          <a:xfrm>
            <a:off x="960120" y="3457235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58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3557797"/>
            <a:ext cx="202646" cy="18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신제품개발 연구인력 충원계획 (연구인력 청년채용 2명 예상, 신사업 신규채용 2명예상)"/>
          <p:cNvSpPr txBox="1"/>
          <p:nvPr/>
        </p:nvSpPr>
        <p:spPr>
          <a:xfrm>
            <a:off x="978471" y="3499289"/>
            <a:ext cx="4355742" cy="58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신제품개발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연구인력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충원계획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(</a:t>
            </a:r>
            <a:r>
              <a:rPr sz="1400" spc="-56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연구인력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</a:t>
            </a:r>
            <a:r>
              <a:rPr sz="1400" spc="-56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청년채용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</a:t>
            </a:r>
            <a:r>
              <a:rPr lang="en-US"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0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명 </a:t>
            </a:r>
            <a:r>
              <a:rPr sz="1400" spc="-56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예상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, </a:t>
            </a:r>
            <a:r>
              <a:rPr sz="1400" spc="-56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신사업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</a:t>
            </a:r>
            <a:r>
              <a:rPr sz="1400" spc="-56" dirty="0" err="1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신규채용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 </a:t>
            </a:r>
            <a:r>
              <a:rPr lang="en-US"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0</a:t>
            </a:r>
            <a:r>
              <a:rPr sz="1400" spc="-56" dirty="0">
                <a:latin typeface="맑은 고딕" panose="020B0503020000020004" pitchFamily="50" charset="-127"/>
                <a:ea typeface="맑은 고딕" panose="020B0503020000020004" pitchFamily="50" charset="-127"/>
                <a:cs typeface="NanumSquare_ac Regular"/>
                <a:sym typeface="NanumSquare_ac Regular"/>
              </a:rPr>
              <a:t>명예상)</a:t>
            </a:r>
          </a:p>
        </p:txBody>
      </p:sp>
      <p:sp>
        <p:nvSpPr>
          <p:cNvPr id="660" name="선"/>
          <p:cNvSpPr/>
          <p:nvPr/>
        </p:nvSpPr>
        <p:spPr>
          <a:xfrm>
            <a:off x="960120" y="4104016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61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4215000"/>
            <a:ext cx="202646" cy="187786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2023년 11월 SETEC 건축박람회 참여예정"/>
          <p:cNvSpPr txBox="1"/>
          <p:nvPr/>
        </p:nvSpPr>
        <p:spPr>
          <a:xfrm>
            <a:off x="978471" y="4156492"/>
            <a:ext cx="831508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참여예정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3" name="선"/>
          <p:cNvSpPr/>
          <p:nvPr/>
        </p:nvSpPr>
        <p:spPr>
          <a:xfrm>
            <a:off x="960120" y="4511335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64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4622723"/>
            <a:ext cx="202646" cy="187786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자사블로그, SNS, 유튜브동영상, 방송출연 및 기사인터뷰"/>
          <p:cNvSpPr txBox="1"/>
          <p:nvPr/>
        </p:nvSpPr>
        <p:spPr>
          <a:xfrm>
            <a:off x="978471" y="4564216"/>
            <a:ext cx="4707312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자사블로그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SNS,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유튜브동영상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방송출연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기사인터뷰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6" name="선"/>
          <p:cNvSpPr/>
          <p:nvPr/>
        </p:nvSpPr>
        <p:spPr>
          <a:xfrm>
            <a:off x="960120" y="4922815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67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5178125"/>
            <a:ext cx="202646" cy="18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공공기관, 산업체 등 수의계약(사회적기업, 장애인표준사업장)으로  매출 확보를 위한 영업"/>
          <p:cNvSpPr txBox="1"/>
          <p:nvPr/>
        </p:nvSpPr>
        <p:spPr>
          <a:xfrm>
            <a:off x="978471" y="5091983"/>
            <a:ext cx="3626504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공공기관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산업체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등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매출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확보를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위한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영업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69" name="선"/>
          <p:cNvSpPr/>
          <p:nvPr/>
        </p:nvSpPr>
        <p:spPr>
          <a:xfrm>
            <a:off x="960120" y="5570893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70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5679741"/>
            <a:ext cx="202646" cy="18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한전출신 노후화된 카라반펜션, 글램핑장 교체예정 사업체 영업"/>
          <p:cNvSpPr txBox="1"/>
          <p:nvPr/>
        </p:nvSpPr>
        <p:spPr>
          <a:xfrm>
            <a:off x="978471" y="5621233"/>
            <a:ext cx="1076062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사업체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영업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2" name="선"/>
          <p:cNvSpPr/>
          <p:nvPr/>
        </p:nvSpPr>
        <p:spPr>
          <a:xfrm>
            <a:off x="960120" y="5977293"/>
            <a:ext cx="5711710" cy="1"/>
          </a:xfrm>
          <a:prstGeom prst="line">
            <a:avLst/>
          </a:prstGeom>
          <a:ln w="12700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73" name="이미지" descr="이미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7" y="6086141"/>
            <a:ext cx="202646" cy="187785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대표님의 지난 40년 이상의 네트워크"/>
          <p:cNvSpPr txBox="1"/>
          <p:nvPr/>
        </p:nvSpPr>
        <p:spPr>
          <a:xfrm>
            <a:off x="978471" y="6027633"/>
            <a:ext cx="1630444" cy="32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10000"/>
              </a:lnSpc>
              <a:defRPr sz="1500" spc="-59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대표님의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75" name="이미지" descr="이미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222" y="5628823"/>
            <a:ext cx="333236" cy="460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이미지" descr="이미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976" y="4666607"/>
            <a:ext cx="393408" cy="45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이미지" descr="이미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558" y="3741644"/>
            <a:ext cx="401924" cy="402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이미지" descr="이미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897" y="2761038"/>
            <a:ext cx="295566" cy="3863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E41E248-D2D6-6A42-F46F-0D5860809453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05AB870-DBC3-0C63-7D49-04AD6575C965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CDB5EFE9-6154-CC1E-11E4-C970F33F4EDC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도형"/>
          <p:cNvSpPr/>
          <p:nvPr/>
        </p:nvSpPr>
        <p:spPr>
          <a:xfrm>
            <a:off x="1134222" y="1307464"/>
            <a:ext cx="11064325" cy="758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72" y="21600"/>
                </a:lnTo>
                <a:cubicBezTo>
                  <a:pt x="232" y="21600"/>
                  <a:pt x="200" y="21600"/>
                  <a:pt x="174" y="21576"/>
                </a:cubicBezTo>
                <a:cubicBezTo>
                  <a:pt x="148" y="21551"/>
                  <a:pt x="128" y="21503"/>
                  <a:pt x="112" y="21405"/>
                </a:cubicBezTo>
                <a:cubicBezTo>
                  <a:pt x="89" y="21283"/>
                  <a:pt x="69" y="21092"/>
                  <a:pt x="52" y="20842"/>
                </a:cubicBezTo>
                <a:cubicBezTo>
                  <a:pt x="35" y="20592"/>
                  <a:pt x="22" y="20295"/>
                  <a:pt x="13" y="19958"/>
                </a:cubicBezTo>
                <a:cubicBezTo>
                  <a:pt x="7" y="19725"/>
                  <a:pt x="3" y="19434"/>
                  <a:pt x="2" y="19055"/>
                </a:cubicBezTo>
                <a:cubicBezTo>
                  <a:pt x="0" y="18676"/>
                  <a:pt x="0" y="18209"/>
                  <a:pt x="0" y="17626"/>
                </a:cubicBezTo>
                <a:lnTo>
                  <a:pt x="0" y="3974"/>
                </a:lnTo>
                <a:cubicBezTo>
                  <a:pt x="0" y="3391"/>
                  <a:pt x="0" y="2924"/>
                  <a:pt x="2" y="2545"/>
                </a:cubicBezTo>
                <a:cubicBezTo>
                  <a:pt x="3" y="2166"/>
                  <a:pt x="7" y="1875"/>
                  <a:pt x="13" y="1642"/>
                </a:cubicBezTo>
                <a:cubicBezTo>
                  <a:pt x="22" y="1305"/>
                  <a:pt x="35" y="1008"/>
                  <a:pt x="52" y="758"/>
                </a:cubicBezTo>
                <a:cubicBezTo>
                  <a:pt x="69" y="508"/>
                  <a:pt x="89" y="317"/>
                  <a:pt x="112" y="195"/>
                </a:cubicBezTo>
                <a:cubicBezTo>
                  <a:pt x="128" y="97"/>
                  <a:pt x="148" y="49"/>
                  <a:pt x="174" y="24"/>
                </a:cubicBezTo>
                <a:cubicBezTo>
                  <a:pt x="200" y="0"/>
                  <a:pt x="232" y="0"/>
                  <a:pt x="272" y="0"/>
                </a:cubicBezTo>
                <a:close/>
              </a:path>
            </a:pathLst>
          </a:custGeom>
          <a:solidFill>
            <a:srgbClr val="F0F0F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81" name="이미지" descr="이미지"/>
          <p:cNvPicPr>
            <a:picLocks noChangeAspect="1"/>
          </p:cNvPicPr>
          <p:nvPr/>
        </p:nvPicPr>
        <p:blipFill>
          <a:blip r:embed="rId2">
            <a:alphaModFix amt="43208"/>
          </a:blip>
          <a:srcRect l="15189" t="17760" r="5425" b="38688"/>
          <a:stretch>
            <a:fillRect/>
          </a:stretch>
        </p:blipFill>
        <p:spPr>
          <a:xfrm>
            <a:off x="-1854" y="2525966"/>
            <a:ext cx="12195881" cy="4340667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3개년 매출계획 및 일자리 창출계획"/>
          <p:cNvSpPr txBox="1"/>
          <p:nvPr/>
        </p:nvSpPr>
        <p:spPr>
          <a:xfrm>
            <a:off x="586041" y="492759"/>
            <a:ext cx="535717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700" spc="-107">
                <a:solidFill>
                  <a:srgbClr val="006438"/>
                </a:solidFill>
                <a:latin typeface="NanumSquare_ac ExtraBold"/>
                <a:ea typeface="NanumSquare_ac ExtraBold"/>
                <a:cs typeface="NanumSquare_ac ExtraBold"/>
                <a:sym typeface="NanumSquare_ac ExtraBold"/>
              </a:defRPr>
            </a:pP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3개년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매출계획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일자리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창출계획</a:t>
            </a:r>
            <a:endParaRPr dirty="0">
              <a:solidFill>
                <a:schemeClr val="accent6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7" name="선"/>
          <p:cNvSpPr/>
          <p:nvPr/>
        </p:nvSpPr>
        <p:spPr>
          <a:xfrm>
            <a:off x="594359" y="1026160"/>
            <a:ext cx="11588840" cy="1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0" name="공장증설 및 생산라인 확대를 통해 생산량을 증가하여 매년 영업이익율을 높이고 원부자재가 차지하는 매출원가를 매년 0.5~1%씩 절감노력, 2025년 큐브홈 이동식주택 매출액 30억원이 목표"/>
          <p:cNvSpPr txBox="1"/>
          <p:nvPr/>
        </p:nvSpPr>
        <p:spPr>
          <a:xfrm>
            <a:off x="1276921" y="1389380"/>
            <a:ext cx="7167922" cy="654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1600" spc="-64">
                <a:solidFill>
                  <a:srgbClr val="29252F"/>
                </a:solidFill>
                <a:latin typeface="NanumSquare_ac Bold"/>
                <a:ea typeface="NanumSquare_ac Bold"/>
                <a:cs typeface="NanumSquare_ac Bold"/>
                <a:sym typeface="NanumSquare_ac Bold"/>
              </a:defRPr>
            </a:pP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공장증설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생산라인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확대를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통해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생산량을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증가하여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매년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영업이익율을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높이고</a:t>
            </a:r>
            <a:b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원부자재가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차지하는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매출원가를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절감노력</a:t>
            </a:r>
            <a:r>
              <a:rPr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매출목표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억원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691" name="표 4"/>
          <p:cNvGraphicFramePr/>
          <p:nvPr>
            <p:extLst>
              <p:ext uri="{D42A27DB-BD31-4B8C-83A1-F6EECF244321}">
                <p14:modId xmlns:p14="http://schemas.microsoft.com/office/powerpoint/2010/main" val="2580485996"/>
              </p:ext>
            </p:extLst>
          </p:nvPr>
        </p:nvGraphicFramePr>
        <p:xfrm>
          <a:off x="1140487" y="2172796"/>
          <a:ext cx="9911023" cy="20726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9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5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622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 err="1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구분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5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6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7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815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매출액</a:t>
                      </a:r>
                      <a:r>
                        <a:rPr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(</a:t>
                      </a:r>
                      <a:r>
                        <a:rPr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  <a:r>
                        <a:rPr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81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81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81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30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8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ko-KR" alt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신규사업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15</a:t>
                      </a: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91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92" name="표 4"/>
          <p:cNvGraphicFramePr/>
          <p:nvPr>
            <p:extLst>
              <p:ext uri="{D42A27DB-BD31-4B8C-83A1-F6EECF244321}">
                <p14:modId xmlns:p14="http://schemas.microsoft.com/office/powerpoint/2010/main" val="1960100175"/>
              </p:ext>
            </p:extLst>
          </p:nvPr>
        </p:nvGraphicFramePr>
        <p:xfrm>
          <a:off x="1141940" y="4307743"/>
          <a:ext cx="9908118" cy="212561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8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1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0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280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 err="1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구분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5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6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202</a:t>
                      </a: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7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근로자수</a:t>
                      </a:r>
                      <a:r>
                        <a:rPr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(</a:t>
                      </a:r>
                      <a:r>
                        <a:rPr dirty="0" err="1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</a:t>
                      </a:r>
                      <a:r>
                        <a:rPr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300"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아이템 </a:t>
                      </a:r>
                      <a:r>
                        <a:rPr lang="en-US" altLang="ko-KR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A7A7A7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ko-KR" alt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신규사업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30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3175">
                      <a:solidFill>
                        <a:srgbClr val="A7A7A7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804"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latin typeface="맑은 고딕"/>
                          <a:ea typeface="맑은 고딕"/>
                          <a:cs typeface="맑은 고딕"/>
                          <a:sym typeface="맑은 고딕"/>
                        </a:defRPr>
                      </a:pPr>
                      <a:r>
                        <a:rPr lang="ko-KR" altLang="en-US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5720" marR="45720" horzOverflow="overflow">
                    <a:lnL w="0">
                      <a:miter lim="400000"/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  <a:cs typeface="맑은 고딕"/>
                          <a:sym typeface="맑은 고딕"/>
                        </a:rPr>
                        <a:t>0</a:t>
                      </a:r>
                      <a:endParaRPr sz="1400" b="1" dirty="0">
                        <a:solidFill>
                          <a:srgbClr val="FFFFFF"/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  <a:cs typeface="맑은 고딕"/>
                        <a:sym typeface="맑은 고딕"/>
                      </a:endParaRPr>
                    </a:p>
                  </a:txBody>
                  <a:tcPr marL="45720" marR="45720" horzOverflow="overflow">
                    <a:lnL w="3175">
                      <a:solidFill>
                        <a:srgbClr val="FFFFFF"/>
                      </a:solidFill>
                    </a:lnL>
                    <a:lnR w="0">
                      <a:miter lim="400000"/>
                    </a:lnR>
                    <a:lnT w="3175">
                      <a:solidFill>
                        <a:srgbClr val="FFFFFF"/>
                      </a:solidFill>
                    </a:lnT>
                    <a:lnB w="0"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D770C1D1-7CD8-8E6F-F9BB-D6A64FA45E51}"/>
              </a:ext>
            </a:extLst>
          </p:cNvPr>
          <p:cNvGrpSpPr/>
          <p:nvPr/>
        </p:nvGrpSpPr>
        <p:grpSpPr>
          <a:xfrm>
            <a:off x="-1855" y="-1"/>
            <a:ext cx="12193855" cy="492760"/>
            <a:chOff x="-1855" y="-1"/>
            <a:chExt cx="12193855" cy="492760"/>
          </a:xfrm>
          <a:solidFill>
            <a:schemeClr val="accent6">
              <a:lumMod val="50000"/>
            </a:schemeClr>
          </a:solidFill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552C397-1F00-835C-DB8C-827775C2A69A}"/>
                </a:ext>
              </a:extLst>
            </p:cNvPr>
            <p:cNvSpPr/>
            <p:nvPr/>
          </p:nvSpPr>
          <p:spPr>
            <a:xfrm>
              <a:off x="-1854" y="0"/>
              <a:ext cx="12193854" cy="208651"/>
            </a:xfrm>
            <a:prstGeom prst="rect">
              <a:avLst/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548BE32A-7347-A24C-A670-5BD9E689B65F}"/>
                </a:ext>
              </a:extLst>
            </p:cNvPr>
            <p:cNvSpPr/>
            <p:nvPr/>
          </p:nvSpPr>
          <p:spPr>
            <a:xfrm rot="10800000">
              <a:off x="-1855" y="-1"/>
              <a:ext cx="587896" cy="492760"/>
            </a:xfrm>
            <a:prstGeom prst="triangle">
              <a:avLst>
                <a:gd name="adj" fmla="val 100000"/>
              </a:avLst>
            </a:prstGeom>
            <a:grp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4" name="이미지" descr="이미지">
            <a:extLst>
              <a:ext uri="{FF2B5EF4-FFF2-40B4-BE49-F238E27FC236}">
                <a16:creationId xmlns:a16="http://schemas.microsoft.com/office/drawing/2014/main" id="{134E3A6E-BAB6-47F9-A950-AE853F6D8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5" y="1389380"/>
            <a:ext cx="308578" cy="308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719</Words>
  <Application>Microsoft Office PowerPoint</Application>
  <PresentationFormat>와이드스크린</PresentationFormat>
  <Paragraphs>279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NanumSquare_ac ExtraBold</vt:lpstr>
      <vt:lpstr>Calibri</vt:lpstr>
      <vt:lpstr>Arial</vt:lpstr>
      <vt:lpstr>나눔스퀘어 Bold</vt:lpstr>
      <vt:lpstr>Helvetica</vt:lpstr>
      <vt:lpstr>NanumSquare_ac Regular</vt:lpstr>
      <vt:lpstr>맑은 고딕</vt:lpstr>
      <vt:lpstr>NanumSquare_ac Light</vt:lpstr>
      <vt:lpstr>NanumSquare_ac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admin</cp:lastModifiedBy>
  <cp:revision>29</cp:revision>
  <dcterms:modified xsi:type="dcterms:W3CDTF">2025-04-05T05:21:53Z</dcterms:modified>
</cp:coreProperties>
</file>